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5" r:id="rId7"/>
    <p:sldId id="267" r:id="rId8"/>
    <p:sldId id="268" r:id="rId9"/>
    <p:sldId id="270" r:id="rId10"/>
    <p:sldId id="271" r:id="rId11"/>
    <p:sldId id="272" r:id="rId12"/>
    <p:sldId id="274" r:id="rId13"/>
    <p:sldId id="275" r:id="rId14"/>
    <p:sldId id="276" r:id="rId15"/>
    <p:sldId id="277" r:id="rId16"/>
    <p:sldId id="273" r:id="rId17"/>
    <p:sldId id="269"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8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al__ma_Sayfas_7.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_al__ma_Sayfas_8.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al__ma_Sayfas_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al__ma_Sayfas_10.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wnloads\tabl31%20(Otomatik%20kaydedild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ownloads\tabl31%20(Otomatik%20kaydedild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wnloads\tabl31%20(Otomatik%20kaydedildi).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al__ma_Sayfas_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al__ma_Sayfas_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al__ma_Sayfas_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sz="1400"/>
              <a:t>GSYİH'da Revizyonlar:2016-2017,Çeyrekler,%</a:t>
            </a:r>
          </a:p>
        </c:rich>
      </c:tx>
      <c:layout/>
    </c:title>
    <c:plotArea>
      <c:layout/>
      <c:barChart>
        <c:barDir val="col"/>
        <c:grouping val="clustered"/>
        <c:ser>
          <c:idx val="0"/>
          <c:order val="0"/>
          <c:tx>
            <c:strRef>
              <c:f>Sayfa9!$G$25</c:f>
              <c:strCache>
                <c:ptCount val="1"/>
                <c:pt idx="0">
                  <c:v>Önceki</c:v>
                </c:pt>
              </c:strCache>
            </c:strRef>
          </c:tx>
          <c:cat>
            <c:strRef>
              <c:f>Sayfa9!$F$26:$F$32</c:f>
              <c:strCache>
                <c:ptCount val="7"/>
                <c:pt idx="0">
                  <c:v>2016-1. Ç</c:v>
                </c:pt>
                <c:pt idx="1">
                  <c:v>2.ç</c:v>
                </c:pt>
                <c:pt idx="2">
                  <c:v>3.ç</c:v>
                </c:pt>
                <c:pt idx="3">
                  <c:v>4.ç</c:v>
                </c:pt>
                <c:pt idx="4">
                  <c:v>2016 yıllık</c:v>
                </c:pt>
                <c:pt idx="5">
                  <c:v>2017-1ç</c:v>
                </c:pt>
                <c:pt idx="6">
                  <c:v>2 ç</c:v>
                </c:pt>
              </c:strCache>
            </c:strRef>
          </c:cat>
          <c:val>
            <c:numRef>
              <c:f>Sayfa9!$G$26:$G$32</c:f>
              <c:numCache>
                <c:formatCode>General</c:formatCode>
                <c:ptCount val="7"/>
                <c:pt idx="0">
                  <c:v>4.5</c:v>
                </c:pt>
                <c:pt idx="1">
                  <c:v>4.9000000000000004</c:v>
                </c:pt>
                <c:pt idx="2">
                  <c:v>-1.3</c:v>
                </c:pt>
                <c:pt idx="3">
                  <c:v>3.5</c:v>
                </c:pt>
                <c:pt idx="4">
                  <c:v>2.9</c:v>
                </c:pt>
                <c:pt idx="5">
                  <c:v>5</c:v>
                </c:pt>
                <c:pt idx="6">
                  <c:v>5.0999999999999996</c:v>
                </c:pt>
              </c:numCache>
            </c:numRef>
          </c:val>
        </c:ser>
        <c:ser>
          <c:idx val="1"/>
          <c:order val="1"/>
          <c:tx>
            <c:strRef>
              <c:f>Sayfa9!$H$25</c:f>
              <c:strCache>
                <c:ptCount val="1"/>
                <c:pt idx="0">
                  <c:v>Revize edilen</c:v>
                </c:pt>
              </c:strCache>
            </c:strRef>
          </c:tx>
          <c:cat>
            <c:strRef>
              <c:f>Sayfa9!$F$26:$F$32</c:f>
              <c:strCache>
                <c:ptCount val="7"/>
                <c:pt idx="0">
                  <c:v>2016-1. Ç</c:v>
                </c:pt>
                <c:pt idx="1">
                  <c:v>2.ç</c:v>
                </c:pt>
                <c:pt idx="2">
                  <c:v>3.ç</c:v>
                </c:pt>
                <c:pt idx="3">
                  <c:v>4.ç</c:v>
                </c:pt>
                <c:pt idx="4">
                  <c:v>2016 yıllık</c:v>
                </c:pt>
                <c:pt idx="5">
                  <c:v>2017-1ç</c:v>
                </c:pt>
                <c:pt idx="6">
                  <c:v>2 ç</c:v>
                </c:pt>
              </c:strCache>
            </c:strRef>
          </c:cat>
          <c:val>
            <c:numRef>
              <c:f>Sayfa9!$H$26:$H$32</c:f>
              <c:numCache>
                <c:formatCode>General</c:formatCode>
                <c:ptCount val="7"/>
                <c:pt idx="0">
                  <c:v>4.8</c:v>
                </c:pt>
                <c:pt idx="1">
                  <c:v>5.3</c:v>
                </c:pt>
                <c:pt idx="2">
                  <c:v>-0.8</c:v>
                </c:pt>
                <c:pt idx="3">
                  <c:v>4.2</c:v>
                </c:pt>
                <c:pt idx="4">
                  <c:v>3.2</c:v>
                </c:pt>
                <c:pt idx="5">
                  <c:v>5.2</c:v>
                </c:pt>
              </c:numCache>
            </c:numRef>
          </c:val>
        </c:ser>
        <c:axId val="117271552"/>
        <c:axId val="117285632"/>
      </c:barChart>
      <c:catAx>
        <c:axId val="117271552"/>
        <c:scaling>
          <c:orientation val="minMax"/>
        </c:scaling>
        <c:axPos val="b"/>
        <c:majorTickMark val="none"/>
        <c:tickLblPos val="nextTo"/>
        <c:crossAx val="117285632"/>
        <c:crosses val="autoZero"/>
        <c:auto val="1"/>
        <c:lblAlgn val="ctr"/>
        <c:lblOffset val="100"/>
      </c:catAx>
      <c:valAx>
        <c:axId val="117285632"/>
        <c:scaling>
          <c:orientation val="minMax"/>
        </c:scaling>
        <c:axPos val="l"/>
        <c:majorGridlines/>
        <c:numFmt formatCode="General" sourceLinked="1"/>
        <c:majorTickMark val="none"/>
        <c:tickLblPos val="nextTo"/>
        <c:crossAx val="117271552"/>
        <c:crosses val="autoZero"/>
        <c:crossBetween val="between"/>
      </c:valAx>
      <c:dTable>
        <c:showHorzBorder val="1"/>
        <c:showVertBorder val="1"/>
        <c:showOutline val="1"/>
        <c:showKeys val="1"/>
      </c:dTable>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sz="1400"/>
              <a:t>Gelirin</a:t>
            </a:r>
            <a:r>
              <a:rPr lang="tr-TR" sz="1400" baseline="0"/>
              <a:t> İşgücü ve Sermaye Arasında paylaşımı:%</a:t>
            </a:r>
            <a:endParaRPr lang="tr-TR" sz="1400"/>
          </a:p>
        </c:rich>
      </c:tx>
      <c:layout/>
    </c:title>
    <c:plotArea>
      <c:layout/>
      <c:lineChart>
        <c:grouping val="standard"/>
        <c:ser>
          <c:idx val="0"/>
          <c:order val="0"/>
          <c:tx>
            <c:strRef>
              <c:f>Sayfa11!$AW$29</c:f>
              <c:strCache>
                <c:ptCount val="1"/>
                <c:pt idx="0">
                  <c:v>İşgücünün payı</c:v>
                </c:pt>
              </c:strCache>
            </c:strRef>
          </c:tx>
          <c:cat>
            <c:strRef>
              <c:f>Sayfa11!$AX$28:$BC$28</c:f>
              <c:strCache>
                <c:ptCount val="6"/>
                <c:pt idx="0">
                  <c:v>2016-I</c:v>
                </c:pt>
                <c:pt idx="1">
                  <c:v>II</c:v>
                </c:pt>
                <c:pt idx="2">
                  <c:v>III</c:v>
                </c:pt>
                <c:pt idx="3">
                  <c:v>IV</c:v>
                </c:pt>
                <c:pt idx="4">
                  <c:v>2017-I</c:v>
                </c:pt>
                <c:pt idx="5">
                  <c:v>II</c:v>
                </c:pt>
              </c:strCache>
            </c:strRef>
          </c:cat>
          <c:val>
            <c:numRef>
              <c:f>Sayfa11!$AX$29:$BC$29</c:f>
              <c:numCache>
                <c:formatCode>#,##0.0</c:formatCode>
                <c:ptCount val="6"/>
                <c:pt idx="0">
                  <c:v>36.133450838216852</c:v>
                </c:pt>
                <c:pt idx="1">
                  <c:v>33.739203652966104</c:v>
                </c:pt>
                <c:pt idx="2">
                  <c:v>31.57346622654833</c:v>
                </c:pt>
                <c:pt idx="3">
                  <c:v>28.524713524809474</c:v>
                </c:pt>
                <c:pt idx="4">
                  <c:v>34.635123029415389</c:v>
                </c:pt>
                <c:pt idx="5">
                  <c:v>32.128757675195679</c:v>
                </c:pt>
              </c:numCache>
            </c:numRef>
          </c:val>
        </c:ser>
        <c:ser>
          <c:idx val="1"/>
          <c:order val="1"/>
          <c:tx>
            <c:strRef>
              <c:f>Sayfa11!$AW$30</c:f>
              <c:strCache>
                <c:ptCount val="1"/>
                <c:pt idx="0">
                  <c:v>Kâr-Faiz-Rant</c:v>
                </c:pt>
              </c:strCache>
            </c:strRef>
          </c:tx>
          <c:cat>
            <c:strRef>
              <c:f>Sayfa11!$AX$28:$BC$28</c:f>
              <c:strCache>
                <c:ptCount val="6"/>
                <c:pt idx="0">
                  <c:v>2016-I</c:v>
                </c:pt>
                <c:pt idx="1">
                  <c:v>II</c:v>
                </c:pt>
                <c:pt idx="2">
                  <c:v>III</c:v>
                </c:pt>
                <c:pt idx="3">
                  <c:v>IV</c:v>
                </c:pt>
                <c:pt idx="4">
                  <c:v>2017-I</c:v>
                </c:pt>
                <c:pt idx="5">
                  <c:v>II</c:v>
                </c:pt>
              </c:strCache>
            </c:strRef>
          </c:cat>
          <c:val>
            <c:numRef>
              <c:f>Sayfa11!$AX$30:$BC$30</c:f>
              <c:numCache>
                <c:formatCode>#,##0.0</c:formatCode>
                <c:ptCount val="6"/>
                <c:pt idx="0">
                  <c:v>35.970215669479238</c:v>
                </c:pt>
                <c:pt idx="1">
                  <c:v>40.250983078050425</c:v>
                </c:pt>
                <c:pt idx="2">
                  <c:v>43.228977998790967</c:v>
                </c:pt>
                <c:pt idx="3">
                  <c:v>45.085704862051692</c:v>
                </c:pt>
                <c:pt idx="4">
                  <c:v>39.244498600311076</c:v>
                </c:pt>
                <c:pt idx="5">
                  <c:v>42.400638315895606</c:v>
                </c:pt>
              </c:numCache>
            </c:numRef>
          </c:val>
        </c:ser>
        <c:marker val="1"/>
        <c:axId val="160196096"/>
        <c:axId val="160197632"/>
      </c:lineChart>
      <c:catAx>
        <c:axId val="160196096"/>
        <c:scaling>
          <c:orientation val="minMax"/>
        </c:scaling>
        <c:axPos val="b"/>
        <c:majorTickMark val="none"/>
        <c:tickLblPos val="nextTo"/>
        <c:crossAx val="160197632"/>
        <c:crosses val="autoZero"/>
        <c:auto val="1"/>
        <c:lblAlgn val="ctr"/>
        <c:lblOffset val="100"/>
      </c:catAx>
      <c:valAx>
        <c:axId val="160197632"/>
        <c:scaling>
          <c:orientation val="minMax"/>
        </c:scaling>
        <c:delete val="1"/>
        <c:axPos val="l"/>
        <c:majorGridlines/>
        <c:numFmt formatCode="#,##0.0" sourceLinked="1"/>
        <c:majorTickMark val="none"/>
        <c:tickLblPos val="none"/>
        <c:crossAx val="160196096"/>
        <c:crosses val="autoZero"/>
        <c:crossBetween val="between"/>
      </c:valAx>
      <c:dTable>
        <c:showHorzBorder val="1"/>
        <c:showVertBorder val="1"/>
        <c:showOutline val="1"/>
        <c:showKeys val="1"/>
      </c:dTable>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a:lstStyle/>
          <a:p>
            <a:pPr>
              <a:defRPr/>
            </a:pPr>
            <a:r>
              <a:rPr lang="tr-TR" sz="1400" baseline="0"/>
              <a:t>Yatırımlarda İnşaat-Makina Yatırımı ,%</a:t>
            </a:r>
          </a:p>
        </c:rich>
      </c:tx>
      <c:layout/>
    </c:title>
    <c:plotArea>
      <c:layout/>
      <c:lineChart>
        <c:grouping val="standard"/>
        <c:ser>
          <c:idx val="0"/>
          <c:order val="0"/>
          <c:tx>
            <c:strRef>
              <c:f>Sayfa2!$A$7</c:f>
              <c:strCache>
                <c:ptCount val="1"/>
                <c:pt idx="0">
                  <c:v>İnşaat</c:v>
                </c:pt>
              </c:strCache>
            </c:strRef>
          </c:tx>
          <c:cat>
            <c:strRef>
              <c:f>Sayfa2!$B$6:$K$6</c:f>
              <c:strCache>
                <c:ptCount val="10"/>
                <c:pt idx="0">
                  <c:v>2015-I</c:v>
                </c:pt>
                <c:pt idx="1">
                  <c:v>II</c:v>
                </c:pt>
                <c:pt idx="2">
                  <c:v>III</c:v>
                </c:pt>
                <c:pt idx="3">
                  <c:v>IV</c:v>
                </c:pt>
                <c:pt idx="4">
                  <c:v>2016-I</c:v>
                </c:pt>
                <c:pt idx="5">
                  <c:v>II</c:v>
                </c:pt>
                <c:pt idx="6">
                  <c:v>III</c:v>
                </c:pt>
                <c:pt idx="7">
                  <c:v>IV</c:v>
                </c:pt>
                <c:pt idx="8">
                  <c:v>2017-I</c:v>
                </c:pt>
                <c:pt idx="9">
                  <c:v>II</c:v>
                </c:pt>
              </c:strCache>
            </c:strRef>
          </c:cat>
          <c:val>
            <c:numRef>
              <c:f>Sayfa2!$B$7:$K$7</c:f>
              <c:numCache>
                <c:formatCode>#,##0.0</c:formatCode>
                <c:ptCount val="10"/>
                <c:pt idx="0">
                  <c:v>-1.87196258642887</c:v>
                </c:pt>
                <c:pt idx="1">
                  <c:v>7.8780636675000224</c:v>
                </c:pt>
                <c:pt idx="2">
                  <c:v>2.8824117580471653</c:v>
                </c:pt>
                <c:pt idx="3">
                  <c:v>9.1964119829441131</c:v>
                </c:pt>
                <c:pt idx="4">
                  <c:v>3.9172464078520353</c:v>
                </c:pt>
                <c:pt idx="5">
                  <c:v>2.6070782922199163</c:v>
                </c:pt>
                <c:pt idx="6">
                  <c:v>2.6884816334142343</c:v>
                </c:pt>
                <c:pt idx="7">
                  <c:v>2.0936493573587627</c:v>
                </c:pt>
                <c:pt idx="8">
                  <c:v>13.960791903195215</c:v>
                </c:pt>
                <c:pt idx="9">
                  <c:v>24.967764046672389</c:v>
                </c:pt>
              </c:numCache>
            </c:numRef>
          </c:val>
        </c:ser>
        <c:ser>
          <c:idx val="1"/>
          <c:order val="1"/>
          <c:tx>
            <c:strRef>
              <c:f>Sayfa2!$A$8</c:f>
              <c:strCache>
                <c:ptCount val="1"/>
                <c:pt idx="0">
                  <c:v>Makine ve Teçhizat</c:v>
                </c:pt>
              </c:strCache>
            </c:strRef>
          </c:tx>
          <c:cat>
            <c:strRef>
              <c:f>Sayfa2!$B$6:$K$6</c:f>
              <c:strCache>
                <c:ptCount val="10"/>
                <c:pt idx="0">
                  <c:v>2015-I</c:v>
                </c:pt>
                <c:pt idx="1">
                  <c:v>II</c:v>
                </c:pt>
                <c:pt idx="2">
                  <c:v>III</c:v>
                </c:pt>
                <c:pt idx="3">
                  <c:v>IV</c:v>
                </c:pt>
                <c:pt idx="4">
                  <c:v>2016-I</c:v>
                </c:pt>
                <c:pt idx="5">
                  <c:v>II</c:v>
                </c:pt>
                <c:pt idx="6">
                  <c:v>III</c:v>
                </c:pt>
                <c:pt idx="7">
                  <c:v>IV</c:v>
                </c:pt>
                <c:pt idx="8">
                  <c:v>2017-I</c:v>
                </c:pt>
                <c:pt idx="9">
                  <c:v>II</c:v>
                </c:pt>
              </c:strCache>
            </c:strRef>
          </c:cat>
          <c:val>
            <c:numRef>
              <c:f>Sayfa2!$B$8:$K$8</c:f>
              <c:numCache>
                <c:formatCode>#,##0.0</c:formatCode>
                <c:ptCount val="10"/>
                <c:pt idx="0">
                  <c:v>15.51038040988778</c:v>
                </c:pt>
                <c:pt idx="1">
                  <c:v>26.297653972744929</c:v>
                </c:pt>
                <c:pt idx="2">
                  <c:v>21.581630665835487</c:v>
                </c:pt>
                <c:pt idx="3">
                  <c:v>11.667316033132934</c:v>
                </c:pt>
                <c:pt idx="4">
                  <c:v>10.461847534291456</c:v>
                </c:pt>
                <c:pt idx="5">
                  <c:v>0.24942415489322761</c:v>
                </c:pt>
                <c:pt idx="6">
                  <c:v>-3.7157278503620024</c:v>
                </c:pt>
                <c:pt idx="7">
                  <c:v>-0.73683929269902426</c:v>
                </c:pt>
                <c:pt idx="8">
                  <c:v>-12.022530929698553</c:v>
                </c:pt>
                <c:pt idx="9">
                  <c:v>-8.616695329793421</c:v>
                </c:pt>
              </c:numCache>
            </c:numRef>
          </c:val>
        </c:ser>
        <c:marker val="1"/>
        <c:axId val="161872896"/>
        <c:axId val="162169984"/>
      </c:lineChart>
      <c:catAx>
        <c:axId val="161872896"/>
        <c:scaling>
          <c:orientation val="minMax"/>
        </c:scaling>
        <c:axPos val="b"/>
        <c:numFmt formatCode="General" sourceLinked="1"/>
        <c:majorTickMark val="none"/>
        <c:tickLblPos val="nextTo"/>
        <c:crossAx val="162169984"/>
        <c:crosses val="autoZero"/>
        <c:auto val="1"/>
        <c:lblAlgn val="ctr"/>
        <c:lblOffset val="100"/>
      </c:catAx>
      <c:valAx>
        <c:axId val="162169984"/>
        <c:scaling>
          <c:orientation val="minMax"/>
        </c:scaling>
        <c:delete val="1"/>
        <c:axPos val="l"/>
        <c:majorGridlines/>
        <c:numFmt formatCode="#,##0.0" sourceLinked="1"/>
        <c:tickLblPos val="none"/>
        <c:crossAx val="161872896"/>
        <c:crosses val="autoZero"/>
        <c:crossBetween val="between"/>
      </c:valAx>
      <c:dTable>
        <c:showHorzBorder val="1"/>
        <c:showVertBorder val="1"/>
        <c:showOutline val="1"/>
        <c:showKeys val="1"/>
      </c:dTable>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en-US" sz="1200"/>
              <a:t>Büyüme,İstihdam ve İşsizlikte artışlar(Çeyrek yıl,%)</a:t>
            </a:r>
          </a:p>
        </c:rich>
      </c:tx>
      <c:layout/>
    </c:title>
    <c:plotArea>
      <c:layout/>
      <c:lineChart>
        <c:grouping val="standard"/>
        <c:ser>
          <c:idx val="0"/>
          <c:order val="0"/>
          <c:tx>
            <c:strRef>
              <c:f>Sayfa19!$L$29</c:f>
              <c:strCache>
                <c:ptCount val="1"/>
                <c:pt idx="0">
                  <c:v>Büyüme</c:v>
                </c:pt>
              </c:strCache>
            </c:strRef>
          </c:tx>
          <c:cat>
            <c:strRef>
              <c:f>Sayfa19!$K$30:$K$35</c:f>
              <c:strCache>
                <c:ptCount val="6"/>
                <c:pt idx="0">
                  <c:v>2016-I</c:v>
                </c:pt>
                <c:pt idx="1">
                  <c:v>II</c:v>
                </c:pt>
                <c:pt idx="2">
                  <c:v>III</c:v>
                </c:pt>
                <c:pt idx="3">
                  <c:v>IV</c:v>
                </c:pt>
                <c:pt idx="4">
                  <c:v>2017-I</c:v>
                </c:pt>
                <c:pt idx="5">
                  <c:v>II</c:v>
                </c:pt>
              </c:strCache>
            </c:strRef>
          </c:cat>
          <c:val>
            <c:numRef>
              <c:f>Sayfa19!$L$30:$L$35</c:f>
              <c:numCache>
                <c:formatCode>0.0</c:formatCode>
                <c:ptCount val="6"/>
                <c:pt idx="0">
                  <c:v>4.8088368019147909</c:v>
                </c:pt>
                <c:pt idx="1">
                  <c:v>4.9296739103085399</c:v>
                </c:pt>
                <c:pt idx="2">
                  <c:v>-0.81201904466838981</c:v>
                </c:pt>
                <c:pt idx="3">
                  <c:v>4.2392838762529825</c:v>
                </c:pt>
                <c:pt idx="4">
                  <c:v>5.2447409812763794</c:v>
                </c:pt>
                <c:pt idx="5">
                  <c:v>5.0546657794393326</c:v>
                </c:pt>
              </c:numCache>
            </c:numRef>
          </c:val>
        </c:ser>
        <c:ser>
          <c:idx val="1"/>
          <c:order val="1"/>
          <c:tx>
            <c:strRef>
              <c:f>Sayfa19!$M$29</c:f>
              <c:strCache>
                <c:ptCount val="1"/>
                <c:pt idx="0">
                  <c:v>İstihdam</c:v>
                </c:pt>
              </c:strCache>
            </c:strRef>
          </c:tx>
          <c:cat>
            <c:strRef>
              <c:f>Sayfa19!$K$30:$K$35</c:f>
              <c:strCache>
                <c:ptCount val="6"/>
                <c:pt idx="0">
                  <c:v>2016-I</c:v>
                </c:pt>
                <c:pt idx="1">
                  <c:v>II</c:v>
                </c:pt>
                <c:pt idx="2">
                  <c:v>III</c:v>
                </c:pt>
                <c:pt idx="3">
                  <c:v>IV</c:v>
                </c:pt>
                <c:pt idx="4">
                  <c:v>2017-I</c:v>
                </c:pt>
                <c:pt idx="5">
                  <c:v>II</c:v>
                </c:pt>
              </c:strCache>
            </c:strRef>
          </c:cat>
          <c:val>
            <c:numRef>
              <c:f>Sayfa19!$M$30:$M$35</c:f>
              <c:numCache>
                <c:formatCode>0.0</c:formatCode>
                <c:ptCount val="6"/>
                <c:pt idx="0">
                  <c:v>3.3085162956772791</c:v>
                </c:pt>
                <c:pt idx="1">
                  <c:v>2.9208909659669051</c:v>
                </c:pt>
                <c:pt idx="2">
                  <c:v>1.2325328737871359</c:v>
                </c:pt>
                <c:pt idx="3">
                  <c:v>1.5324675324675361</c:v>
                </c:pt>
                <c:pt idx="4">
                  <c:v>1.7979924256351858</c:v>
                </c:pt>
                <c:pt idx="5">
                  <c:v>2.2411015087153916</c:v>
                </c:pt>
              </c:numCache>
            </c:numRef>
          </c:val>
        </c:ser>
        <c:ser>
          <c:idx val="2"/>
          <c:order val="2"/>
          <c:tx>
            <c:strRef>
              <c:f>Sayfa19!$N$29</c:f>
              <c:strCache>
                <c:ptCount val="1"/>
                <c:pt idx="0">
                  <c:v>İşsizlik</c:v>
                </c:pt>
              </c:strCache>
            </c:strRef>
          </c:tx>
          <c:cat>
            <c:strRef>
              <c:f>Sayfa19!$K$30:$K$35</c:f>
              <c:strCache>
                <c:ptCount val="6"/>
                <c:pt idx="0">
                  <c:v>2016-I</c:v>
                </c:pt>
                <c:pt idx="1">
                  <c:v>II</c:v>
                </c:pt>
                <c:pt idx="2">
                  <c:v>III</c:v>
                </c:pt>
                <c:pt idx="3">
                  <c:v>IV</c:v>
                </c:pt>
                <c:pt idx="4">
                  <c:v>2017-I</c:v>
                </c:pt>
                <c:pt idx="5">
                  <c:v>II</c:v>
                </c:pt>
              </c:strCache>
            </c:strRef>
          </c:cat>
          <c:val>
            <c:numRef>
              <c:f>Sayfa19!$N$30:$N$35</c:f>
              <c:numCache>
                <c:formatCode>0.0</c:formatCode>
                <c:ptCount val="6"/>
                <c:pt idx="0">
                  <c:v>9.9667774086384525E-2</c:v>
                </c:pt>
                <c:pt idx="1">
                  <c:v>4.2022324359816183</c:v>
                </c:pt>
                <c:pt idx="2">
                  <c:v>13.950456323337701</c:v>
                </c:pt>
                <c:pt idx="3">
                  <c:v>18.480025982461818</c:v>
                </c:pt>
                <c:pt idx="4">
                  <c:v>20.776634583471619</c:v>
                </c:pt>
                <c:pt idx="5">
                  <c:v>11.531190926275997</c:v>
                </c:pt>
              </c:numCache>
            </c:numRef>
          </c:val>
        </c:ser>
        <c:marker val="1"/>
        <c:axId val="167847808"/>
        <c:axId val="167854464"/>
      </c:lineChart>
      <c:catAx>
        <c:axId val="167847808"/>
        <c:scaling>
          <c:orientation val="minMax"/>
        </c:scaling>
        <c:axPos val="b"/>
        <c:majorTickMark val="none"/>
        <c:tickLblPos val="nextTo"/>
        <c:crossAx val="167854464"/>
        <c:crosses val="autoZero"/>
        <c:auto val="1"/>
        <c:lblAlgn val="ctr"/>
        <c:lblOffset val="100"/>
      </c:catAx>
      <c:valAx>
        <c:axId val="167854464"/>
        <c:scaling>
          <c:orientation val="minMax"/>
        </c:scaling>
        <c:delete val="1"/>
        <c:axPos val="l"/>
        <c:majorGridlines/>
        <c:numFmt formatCode="0.0" sourceLinked="1"/>
        <c:majorTickMark val="none"/>
        <c:tickLblPos val="none"/>
        <c:crossAx val="167847808"/>
        <c:crosses val="autoZero"/>
        <c:crossBetween val="between"/>
      </c:valAx>
      <c:dTable>
        <c:showHorzBorder val="1"/>
        <c:showVertBorder val="1"/>
        <c:showOutline val="1"/>
        <c:showKeys val="1"/>
      </c:dTable>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sz="1400"/>
              <a:t>Cari Açık ve Finansmanı,Milyar $</a:t>
            </a:r>
          </a:p>
        </c:rich>
      </c:tx>
      <c:layout/>
    </c:title>
    <c:plotArea>
      <c:layout/>
      <c:barChart>
        <c:barDir val="col"/>
        <c:grouping val="clustered"/>
        <c:ser>
          <c:idx val="0"/>
          <c:order val="0"/>
          <c:tx>
            <c:strRef>
              <c:f>Sayfa20!$G$11</c:f>
              <c:strCache>
                <c:ptCount val="1"/>
                <c:pt idx="0">
                  <c:v>2016(7ay)</c:v>
                </c:pt>
              </c:strCache>
            </c:strRef>
          </c:tx>
          <c:cat>
            <c:strRef>
              <c:f>Sayfa20!$F$12:$F$18</c:f>
              <c:strCache>
                <c:ptCount val="7"/>
                <c:pt idx="0">
                  <c:v>Cari açık </c:v>
                </c:pt>
                <c:pt idx="1">
                  <c:v>Doğrudan Sermaye</c:v>
                </c:pt>
                <c:pt idx="2">
                  <c:v>Portföy(Sıcak para)</c:v>
                </c:pt>
                <c:pt idx="3">
                  <c:v>Kredi/mevd</c:v>
                </c:pt>
                <c:pt idx="4">
                  <c:v>Serm Girişi</c:v>
                </c:pt>
                <c:pt idx="5">
                  <c:v>Rezerve etki</c:v>
                </c:pt>
                <c:pt idx="6">
                  <c:v>Kaynağı belirs.</c:v>
                </c:pt>
              </c:strCache>
            </c:strRef>
          </c:cat>
          <c:val>
            <c:numRef>
              <c:f>Sayfa20!$G$12:$G$18</c:f>
              <c:numCache>
                <c:formatCode>General</c:formatCode>
                <c:ptCount val="7"/>
                <c:pt idx="0">
                  <c:v>-21.5</c:v>
                </c:pt>
                <c:pt idx="1">
                  <c:v>4.5</c:v>
                </c:pt>
                <c:pt idx="2">
                  <c:v>9.8000000000000007</c:v>
                </c:pt>
                <c:pt idx="3">
                  <c:v>10.1</c:v>
                </c:pt>
                <c:pt idx="4">
                  <c:v>24.4</c:v>
                </c:pt>
                <c:pt idx="5">
                  <c:v>6.7</c:v>
                </c:pt>
                <c:pt idx="6">
                  <c:v>10.1</c:v>
                </c:pt>
              </c:numCache>
            </c:numRef>
          </c:val>
        </c:ser>
        <c:ser>
          <c:idx val="1"/>
          <c:order val="1"/>
          <c:tx>
            <c:strRef>
              <c:f>Sayfa20!$H$11</c:f>
              <c:strCache>
                <c:ptCount val="1"/>
                <c:pt idx="0">
                  <c:v>2017(7 ay)</c:v>
                </c:pt>
              </c:strCache>
            </c:strRef>
          </c:tx>
          <c:cat>
            <c:strRef>
              <c:f>Sayfa20!$F$12:$F$18</c:f>
              <c:strCache>
                <c:ptCount val="7"/>
                <c:pt idx="0">
                  <c:v>Cari açık </c:v>
                </c:pt>
                <c:pt idx="1">
                  <c:v>Doğrudan Sermaye</c:v>
                </c:pt>
                <c:pt idx="2">
                  <c:v>Portföy(Sıcak para)</c:v>
                </c:pt>
                <c:pt idx="3">
                  <c:v>Kredi/mevd</c:v>
                </c:pt>
                <c:pt idx="4">
                  <c:v>Serm Girişi</c:v>
                </c:pt>
                <c:pt idx="5">
                  <c:v>Rezerve etki</c:v>
                </c:pt>
                <c:pt idx="6">
                  <c:v>Kaynağı belirs.</c:v>
                </c:pt>
              </c:strCache>
            </c:strRef>
          </c:cat>
          <c:val>
            <c:numRef>
              <c:f>Sayfa20!$H$12:$H$18</c:f>
              <c:numCache>
                <c:formatCode>General</c:formatCode>
                <c:ptCount val="7"/>
                <c:pt idx="0">
                  <c:v>-26</c:v>
                </c:pt>
                <c:pt idx="1">
                  <c:v>4.3</c:v>
                </c:pt>
                <c:pt idx="2">
                  <c:v>18</c:v>
                </c:pt>
                <c:pt idx="3">
                  <c:v>-2.4</c:v>
                </c:pt>
                <c:pt idx="4">
                  <c:v>19.900000000000002</c:v>
                </c:pt>
                <c:pt idx="5">
                  <c:v>-4.8</c:v>
                </c:pt>
                <c:pt idx="6">
                  <c:v>-2.4</c:v>
                </c:pt>
              </c:numCache>
            </c:numRef>
          </c:val>
        </c:ser>
        <c:axId val="144750464"/>
        <c:axId val="144752000"/>
      </c:barChart>
      <c:catAx>
        <c:axId val="144750464"/>
        <c:scaling>
          <c:orientation val="minMax"/>
        </c:scaling>
        <c:axPos val="b"/>
        <c:majorTickMark val="none"/>
        <c:tickLblPos val="nextTo"/>
        <c:crossAx val="144752000"/>
        <c:crosses val="autoZero"/>
        <c:auto val="1"/>
        <c:lblAlgn val="ctr"/>
        <c:lblOffset val="100"/>
      </c:catAx>
      <c:valAx>
        <c:axId val="144752000"/>
        <c:scaling>
          <c:orientation val="minMax"/>
        </c:scaling>
        <c:delete val="1"/>
        <c:axPos val="l"/>
        <c:majorGridlines/>
        <c:numFmt formatCode="General" sourceLinked="1"/>
        <c:majorTickMark val="none"/>
        <c:tickLblPos val="none"/>
        <c:crossAx val="144750464"/>
        <c:crosses val="autoZero"/>
        <c:crossBetween val="between"/>
      </c:valAx>
      <c:dTable>
        <c:showHorzBorder val="1"/>
        <c:showVertBorder val="1"/>
        <c:showOutline val="1"/>
        <c:showKeys val="1"/>
      </c:dTable>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sz="1400"/>
              <a:t>Sıcak para Girişi,$/TL ve Büyüme,(Çeyrek yıl,%) </a:t>
            </a:r>
          </a:p>
        </c:rich>
      </c:tx>
      <c:layout/>
    </c:title>
    <c:plotArea>
      <c:layout/>
      <c:barChart>
        <c:barDir val="col"/>
        <c:grouping val="clustered"/>
        <c:ser>
          <c:idx val="0"/>
          <c:order val="0"/>
          <c:tx>
            <c:strRef>
              <c:f>sıcpara!$I$27</c:f>
              <c:strCache>
                <c:ptCount val="1"/>
                <c:pt idx="0">
                  <c:v>Sıcak Para(milyar$)</c:v>
                </c:pt>
              </c:strCache>
            </c:strRef>
          </c:tx>
          <c:cat>
            <c:strRef>
              <c:f>sıcpara!$H$28:$H$37</c:f>
              <c:strCache>
                <c:ptCount val="10"/>
                <c:pt idx="0">
                  <c:v>2015Q1</c:v>
                </c:pt>
                <c:pt idx="1">
                  <c:v>2015Q2</c:v>
                </c:pt>
                <c:pt idx="2">
                  <c:v>2015Q3</c:v>
                </c:pt>
                <c:pt idx="3">
                  <c:v>2015Q4</c:v>
                </c:pt>
                <c:pt idx="4">
                  <c:v>2016Q1</c:v>
                </c:pt>
                <c:pt idx="5">
                  <c:v>2016Q2</c:v>
                </c:pt>
                <c:pt idx="6">
                  <c:v>2016Q3</c:v>
                </c:pt>
                <c:pt idx="7">
                  <c:v>2016Q4</c:v>
                </c:pt>
                <c:pt idx="8">
                  <c:v>2017Q1</c:v>
                </c:pt>
                <c:pt idx="9">
                  <c:v>2017Q2</c:v>
                </c:pt>
              </c:strCache>
            </c:strRef>
          </c:cat>
          <c:val>
            <c:numRef>
              <c:f>sıcpara!$I$28:$I$37</c:f>
              <c:numCache>
                <c:formatCode>General</c:formatCode>
                <c:ptCount val="10"/>
                <c:pt idx="0">
                  <c:v>-0.1</c:v>
                </c:pt>
                <c:pt idx="1">
                  <c:v>-0.3</c:v>
                </c:pt>
                <c:pt idx="2">
                  <c:v>-0.2</c:v>
                </c:pt>
                <c:pt idx="3">
                  <c:v>-0.3</c:v>
                </c:pt>
                <c:pt idx="4">
                  <c:v>0.2</c:v>
                </c:pt>
                <c:pt idx="5">
                  <c:v>0.04</c:v>
                </c:pt>
                <c:pt idx="6">
                  <c:v>2</c:v>
                </c:pt>
                <c:pt idx="7">
                  <c:v>-0.3</c:v>
                </c:pt>
                <c:pt idx="8">
                  <c:v>1.3</c:v>
                </c:pt>
                <c:pt idx="9">
                  <c:v>4.8</c:v>
                </c:pt>
              </c:numCache>
            </c:numRef>
          </c:val>
        </c:ser>
        <c:axId val="87281664"/>
        <c:axId val="87285120"/>
      </c:barChart>
      <c:lineChart>
        <c:grouping val="standard"/>
        <c:ser>
          <c:idx val="1"/>
          <c:order val="1"/>
          <c:tx>
            <c:strRef>
              <c:f>sıcpara!$J$27</c:f>
              <c:strCache>
                <c:ptCount val="1"/>
                <c:pt idx="0">
                  <c:v>$/TL</c:v>
                </c:pt>
              </c:strCache>
            </c:strRef>
          </c:tx>
          <c:cat>
            <c:strRef>
              <c:f>sıcpara!$H$28:$H$37</c:f>
              <c:strCache>
                <c:ptCount val="10"/>
                <c:pt idx="0">
                  <c:v>2015Q1</c:v>
                </c:pt>
                <c:pt idx="1">
                  <c:v>2015Q2</c:v>
                </c:pt>
                <c:pt idx="2">
                  <c:v>2015Q3</c:v>
                </c:pt>
                <c:pt idx="3">
                  <c:v>2015Q4</c:v>
                </c:pt>
                <c:pt idx="4">
                  <c:v>2016Q1</c:v>
                </c:pt>
                <c:pt idx="5">
                  <c:v>2016Q2</c:v>
                </c:pt>
                <c:pt idx="6">
                  <c:v>2016Q3</c:v>
                </c:pt>
                <c:pt idx="7">
                  <c:v>2016Q4</c:v>
                </c:pt>
                <c:pt idx="8">
                  <c:v>2017Q1</c:v>
                </c:pt>
                <c:pt idx="9">
                  <c:v>2017Q2</c:v>
                </c:pt>
              </c:strCache>
            </c:strRef>
          </c:cat>
          <c:val>
            <c:numRef>
              <c:f>sıcpara!$J$28:$J$37</c:f>
              <c:numCache>
                <c:formatCode>#,##0.00</c:formatCode>
                <c:ptCount val="10"/>
                <c:pt idx="0">
                  <c:v>2.46</c:v>
                </c:pt>
                <c:pt idx="1">
                  <c:v>2.66</c:v>
                </c:pt>
                <c:pt idx="2">
                  <c:v>2.84</c:v>
                </c:pt>
                <c:pt idx="3">
                  <c:v>2.9</c:v>
                </c:pt>
                <c:pt idx="4">
                  <c:v>2.94</c:v>
                </c:pt>
                <c:pt idx="5">
                  <c:v>2.89</c:v>
                </c:pt>
                <c:pt idx="6">
                  <c:v>2.96</c:v>
                </c:pt>
                <c:pt idx="7">
                  <c:v>3.28</c:v>
                </c:pt>
                <c:pt idx="8">
                  <c:v>3.69</c:v>
                </c:pt>
                <c:pt idx="9">
                  <c:v>3.58</c:v>
                </c:pt>
              </c:numCache>
            </c:numRef>
          </c:val>
        </c:ser>
        <c:ser>
          <c:idx val="2"/>
          <c:order val="2"/>
          <c:tx>
            <c:strRef>
              <c:f>sıcpara!$K$27</c:f>
              <c:strCache>
                <c:ptCount val="1"/>
                <c:pt idx="0">
                  <c:v>Büyüme,%</c:v>
                </c:pt>
              </c:strCache>
            </c:strRef>
          </c:tx>
          <c:cat>
            <c:strRef>
              <c:f>sıcpara!$H$28:$H$37</c:f>
              <c:strCache>
                <c:ptCount val="10"/>
                <c:pt idx="0">
                  <c:v>2015Q1</c:v>
                </c:pt>
                <c:pt idx="1">
                  <c:v>2015Q2</c:v>
                </c:pt>
                <c:pt idx="2">
                  <c:v>2015Q3</c:v>
                </c:pt>
                <c:pt idx="3">
                  <c:v>2015Q4</c:v>
                </c:pt>
                <c:pt idx="4">
                  <c:v>2016Q1</c:v>
                </c:pt>
                <c:pt idx="5">
                  <c:v>2016Q2</c:v>
                </c:pt>
                <c:pt idx="6">
                  <c:v>2016Q3</c:v>
                </c:pt>
                <c:pt idx="7">
                  <c:v>2016Q4</c:v>
                </c:pt>
                <c:pt idx="8">
                  <c:v>2017Q1</c:v>
                </c:pt>
                <c:pt idx="9">
                  <c:v>2017Q2</c:v>
                </c:pt>
              </c:strCache>
            </c:strRef>
          </c:cat>
          <c:val>
            <c:numRef>
              <c:f>sıcpara!$K$28:$K$37</c:f>
              <c:numCache>
                <c:formatCode>0.0</c:formatCode>
                <c:ptCount val="10"/>
                <c:pt idx="0">
                  <c:v>3.6016445047976049</c:v>
                </c:pt>
                <c:pt idx="1">
                  <c:v>7.1600269296135082</c:v>
                </c:pt>
                <c:pt idx="2">
                  <c:v>5.7850603575117674</c:v>
                </c:pt>
                <c:pt idx="3">
                  <c:v>7.4964856153131478</c:v>
                </c:pt>
                <c:pt idx="4">
                  <c:v>4.8088368019148646</c:v>
                </c:pt>
                <c:pt idx="5">
                  <c:v>4.9296739103085656</c:v>
                </c:pt>
                <c:pt idx="6">
                  <c:v>-0.81201904466836083</c:v>
                </c:pt>
                <c:pt idx="7">
                  <c:v>4.2392838762530118</c:v>
                </c:pt>
                <c:pt idx="8">
                  <c:v>5.2447409812763368</c:v>
                </c:pt>
                <c:pt idx="9">
                  <c:v>5.0546657794392473</c:v>
                </c:pt>
              </c:numCache>
            </c:numRef>
          </c:val>
        </c:ser>
        <c:marker val="1"/>
        <c:axId val="87281664"/>
        <c:axId val="87285120"/>
      </c:lineChart>
      <c:catAx>
        <c:axId val="87281664"/>
        <c:scaling>
          <c:orientation val="minMax"/>
        </c:scaling>
        <c:axPos val="b"/>
        <c:majorTickMark val="none"/>
        <c:tickLblPos val="nextTo"/>
        <c:crossAx val="87285120"/>
        <c:crosses val="autoZero"/>
        <c:auto val="1"/>
        <c:lblAlgn val="ctr"/>
        <c:lblOffset val="100"/>
      </c:catAx>
      <c:valAx>
        <c:axId val="87285120"/>
        <c:scaling>
          <c:orientation val="minMax"/>
        </c:scaling>
        <c:axPos val="l"/>
        <c:majorGridlines/>
        <c:numFmt formatCode="General" sourceLinked="1"/>
        <c:majorTickMark val="none"/>
        <c:tickLblPos val="nextTo"/>
        <c:crossAx val="87281664"/>
        <c:crosses val="autoZero"/>
        <c:crossBetween val="between"/>
      </c:valAx>
      <c:dTable>
        <c:showHorzBorder val="1"/>
        <c:showVertBorder val="1"/>
        <c:showOutline val="1"/>
        <c:showKeys val="1"/>
      </c:dTable>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a:t>Sıcak para girişi (</a:t>
            </a:r>
            <a:r>
              <a:rPr lang="en-US"/>
              <a:t>Milyon $</a:t>
            </a:r>
            <a:r>
              <a:rPr lang="tr-TR"/>
              <a:t>)</a:t>
            </a:r>
            <a:endParaRPr lang="en-US"/>
          </a:p>
        </c:rich>
      </c:tx>
      <c:layout/>
    </c:title>
    <c:plotArea>
      <c:layout>
        <c:manualLayout>
          <c:layoutTarget val="inner"/>
          <c:xMode val="edge"/>
          <c:yMode val="edge"/>
          <c:x val="6.1111111111111123E-2"/>
          <c:y val="0.2452548118985127"/>
          <c:w val="0.93888888888888911"/>
          <c:h val="0.75474518810148772"/>
        </c:manualLayout>
      </c:layout>
      <c:barChart>
        <c:barDir val="col"/>
        <c:grouping val="clustered"/>
        <c:ser>
          <c:idx val="0"/>
          <c:order val="0"/>
          <c:tx>
            <c:strRef>
              <c:f>sıcpara!$V$28</c:f>
              <c:strCache>
                <c:ptCount val="1"/>
                <c:pt idx="0">
                  <c:v>Milyon $</c:v>
                </c:pt>
              </c:strCache>
            </c:strRef>
          </c:tx>
          <c:cat>
            <c:strRef>
              <c:f>sıcpara!$U$29:$U$31</c:f>
              <c:strCache>
                <c:ptCount val="3"/>
                <c:pt idx="0">
                  <c:v>2015</c:v>
                </c:pt>
                <c:pt idx="1">
                  <c:v>2016</c:v>
                </c:pt>
                <c:pt idx="2">
                  <c:v>2017(9ay)</c:v>
                </c:pt>
              </c:strCache>
            </c:strRef>
          </c:cat>
          <c:val>
            <c:numRef>
              <c:f>sıcpara!$V$29:$V$31</c:f>
              <c:numCache>
                <c:formatCode>General</c:formatCode>
                <c:ptCount val="3"/>
                <c:pt idx="0">
                  <c:v>-9.3940000000000001</c:v>
                </c:pt>
                <c:pt idx="1">
                  <c:v>1.452</c:v>
                </c:pt>
                <c:pt idx="2">
                  <c:v>9.907</c:v>
                </c:pt>
              </c:numCache>
            </c:numRef>
          </c:val>
        </c:ser>
        <c:dLbls>
          <c:showVal val="1"/>
        </c:dLbls>
        <c:overlap val="-25"/>
        <c:axId val="159646464"/>
        <c:axId val="159648000"/>
      </c:barChart>
      <c:catAx>
        <c:axId val="159646464"/>
        <c:scaling>
          <c:orientation val="minMax"/>
        </c:scaling>
        <c:axPos val="b"/>
        <c:majorTickMark val="none"/>
        <c:tickLblPos val="nextTo"/>
        <c:crossAx val="159648000"/>
        <c:crosses val="autoZero"/>
        <c:auto val="1"/>
        <c:lblAlgn val="ctr"/>
        <c:lblOffset val="100"/>
      </c:catAx>
      <c:valAx>
        <c:axId val="159648000"/>
        <c:scaling>
          <c:orientation val="minMax"/>
        </c:scaling>
        <c:delete val="1"/>
        <c:axPos val="l"/>
        <c:numFmt formatCode="General" sourceLinked="1"/>
        <c:tickLblPos val="none"/>
        <c:crossAx val="15964646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sz="1400"/>
              <a:t>Kredi Genişlemesi:2016-6 ile 2017-8 Arası,Milyon TL,</a:t>
            </a:r>
          </a:p>
        </c:rich>
      </c:tx>
      <c:layout/>
    </c:title>
    <c:plotArea>
      <c:layout/>
      <c:barChart>
        <c:barDir val="col"/>
        <c:grouping val="clustered"/>
        <c:ser>
          <c:idx val="0"/>
          <c:order val="0"/>
          <c:dLbls>
            <c:dLbl>
              <c:idx val="0"/>
              <c:layout/>
              <c:showVal val="1"/>
            </c:dLbl>
            <c:dLbl>
              <c:idx val="14"/>
              <c:layout/>
              <c:showVal val="1"/>
            </c:dLbl>
            <c:delete val="1"/>
            <c:txPr>
              <a:bodyPr rot="-5400000" vert="horz"/>
              <a:lstStyle/>
              <a:p>
                <a:pPr>
                  <a:defRPr/>
                </a:pPr>
                <a:endParaRPr lang="tr-TR"/>
              </a:p>
            </c:txPr>
          </c:dLbls>
          <c:cat>
            <c:strRef>
              <c:f>kredi!$A$3:$A$17</c:f>
              <c:strCache>
                <c:ptCount val="15"/>
                <c:pt idx="0">
                  <c:v>2016-6</c:v>
                </c:pt>
                <c:pt idx="1">
                  <c:v>7</c:v>
                </c:pt>
                <c:pt idx="2">
                  <c:v>8</c:v>
                </c:pt>
                <c:pt idx="3">
                  <c:v>9</c:v>
                </c:pt>
                <c:pt idx="4">
                  <c:v>10</c:v>
                </c:pt>
                <c:pt idx="5">
                  <c:v>11</c:v>
                </c:pt>
                <c:pt idx="6">
                  <c:v>12</c:v>
                </c:pt>
                <c:pt idx="7">
                  <c:v>2017-1</c:v>
                </c:pt>
                <c:pt idx="8">
                  <c:v>2</c:v>
                </c:pt>
                <c:pt idx="9">
                  <c:v>3</c:v>
                </c:pt>
                <c:pt idx="10">
                  <c:v>4</c:v>
                </c:pt>
                <c:pt idx="11">
                  <c:v>5</c:v>
                </c:pt>
                <c:pt idx="12">
                  <c:v>6</c:v>
                </c:pt>
                <c:pt idx="13">
                  <c:v>7</c:v>
                </c:pt>
                <c:pt idx="14">
                  <c:v>8</c:v>
                </c:pt>
              </c:strCache>
            </c:strRef>
          </c:cat>
          <c:val>
            <c:numRef>
              <c:f>kredi!$K$3:$K$17</c:f>
              <c:numCache>
                <c:formatCode>#,##0</c:formatCode>
                <c:ptCount val="15"/>
                <c:pt idx="0">
                  <c:v>1585130</c:v>
                </c:pt>
                <c:pt idx="1">
                  <c:v>1610272</c:v>
                </c:pt>
                <c:pt idx="2">
                  <c:v>1615024</c:v>
                </c:pt>
                <c:pt idx="3">
                  <c:v>1639098</c:v>
                </c:pt>
                <c:pt idx="4">
                  <c:v>1660075</c:v>
                </c:pt>
                <c:pt idx="5">
                  <c:v>1724691</c:v>
                </c:pt>
                <c:pt idx="6">
                  <c:v>1765096</c:v>
                </c:pt>
                <c:pt idx="7">
                  <c:v>1848664</c:v>
                </c:pt>
                <c:pt idx="8">
                  <c:v>1801462</c:v>
                </c:pt>
                <c:pt idx="9">
                  <c:v>1861814</c:v>
                </c:pt>
                <c:pt idx="10">
                  <c:v>1888680</c:v>
                </c:pt>
                <c:pt idx="11">
                  <c:v>1926140</c:v>
                </c:pt>
                <c:pt idx="12">
                  <c:v>1951679</c:v>
                </c:pt>
                <c:pt idx="13">
                  <c:v>1972791</c:v>
                </c:pt>
                <c:pt idx="14">
                  <c:v>1988723</c:v>
                </c:pt>
              </c:numCache>
            </c:numRef>
          </c:val>
        </c:ser>
        <c:axId val="133971328"/>
        <c:axId val="134050944"/>
      </c:barChart>
      <c:catAx>
        <c:axId val="133971328"/>
        <c:scaling>
          <c:orientation val="minMax"/>
        </c:scaling>
        <c:axPos val="b"/>
        <c:majorTickMark val="none"/>
        <c:tickLblPos val="nextTo"/>
        <c:crossAx val="134050944"/>
        <c:crosses val="autoZero"/>
        <c:auto val="1"/>
        <c:lblAlgn val="ctr"/>
        <c:lblOffset val="100"/>
      </c:catAx>
      <c:valAx>
        <c:axId val="134050944"/>
        <c:scaling>
          <c:orientation val="minMax"/>
        </c:scaling>
        <c:delete val="1"/>
        <c:axPos val="l"/>
        <c:majorGridlines/>
        <c:numFmt formatCode="#,##0" sourceLinked="1"/>
        <c:majorTickMark val="none"/>
        <c:tickLblPos val="none"/>
        <c:crossAx val="13397132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a:t>Büyümeye Katkı Nereden Geldi?,%</a:t>
            </a:r>
          </a:p>
        </c:rich>
      </c:tx>
      <c:layout/>
    </c:title>
    <c:plotArea>
      <c:layout/>
      <c:barChart>
        <c:barDir val="col"/>
        <c:grouping val="clustered"/>
        <c:ser>
          <c:idx val="0"/>
          <c:order val="0"/>
          <c:tx>
            <c:strRef>
              <c:f>Sayfa6!$C$9</c:f>
              <c:strCache>
                <c:ptCount val="1"/>
                <c:pt idx="0">
                  <c:v>2016-4.Ç</c:v>
                </c:pt>
              </c:strCache>
            </c:strRef>
          </c:tx>
          <c:cat>
            <c:strRef>
              <c:f>Sayfa6!$B$10:$B$15</c:f>
              <c:strCache>
                <c:ptCount val="6"/>
                <c:pt idx="0">
                  <c:v>Büyüme,%</c:v>
                </c:pt>
                <c:pt idx="1">
                  <c:v>Yatırımlar</c:v>
                </c:pt>
                <c:pt idx="2">
                  <c:v>Özel tüketim</c:v>
                </c:pt>
                <c:pt idx="3">
                  <c:v>Net ihr.</c:v>
                </c:pt>
                <c:pt idx="4">
                  <c:v>Devlet Tük.</c:v>
                </c:pt>
                <c:pt idx="5">
                  <c:v>Stok</c:v>
                </c:pt>
              </c:strCache>
            </c:strRef>
          </c:cat>
          <c:val>
            <c:numRef>
              <c:f>Sayfa6!$C$10:$C$15</c:f>
              <c:numCache>
                <c:formatCode>General</c:formatCode>
                <c:ptCount val="6"/>
                <c:pt idx="0">
                  <c:v>4.2</c:v>
                </c:pt>
                <c:pt idx="1">
                  <c:v>0.4</c:v>
                </c:pt>
                <c:pt idx="2">
                  <c:v>3.8</c:v>
                </c:pt>
                <c:pt idx="3">
                  <c:v>-0.2</c:v>
                </c:pt>
                <c:pt idx="4">
                  <c:v>1</c:v>
                </c:pt>
                <c:pt idx="5">
                  <c:v>-0.8</c:v>
                </c:pt>
              </c:numCache>
            </c:numRef>
          </c:val>
        </c:ser>
        <c:ser>
          <c:idx val="1"/>
          <c:order val="1"/>
          <c:tx>
            <c:strRef>
              <c:f>Sayfa6!$D$9</c:f>
              <c:strCache>
                <c:ptCount val="1"/>
                <c:pt idx="0">
                  <c:v>2017 1 Ç</c:v>
                </c:pt>
              </c:strCache>
            </c:strRef>
          </c:tx>
          <c:cat>
            <c:strRef>
              <c:f>Sayfa6!$B$10:$B$15</c:f>
              <c:strCache>
                <c:ptCount val="6"/>
                <c:pt idx="0">
                  <c:v>Büyüme,%</c:v>
                </c:pt>
                <c:pt idx="1">
                  <c:v>Yatırımlar</c:v>
                </c:pt>
                <c:pt idx="2">
                  <c:v>Özel tüketim</c:v>
                </c:pt>
                <c:pt idx="3">
                  <c:v>Net ihr.</c:v>
                </c:pt>
                <c:pt idx="4">
                  <c:v>Devlet Tük.</c:v>
                </c:pt>
                <c:pt idx="5">
                  <c:v>Stok</c:v>
                </c:pt>
              </c:strCache>
            </c:strRef>
          </c:cat>
          <c:val>
            <c:numRef>
              <c:f>Sayfa6!$D$10:$D$15</c:f>
              <c:numCache>
                <c:formatCode>General</c:formatCode>
                <c:ptCount val="6"/>
                <c:pt idx="0">
                  <c:v>5.2</c:v>
                </c:pt>
                <c:pt idx="1">
                  <c:v>0.9</c:v>
                </c:pt>
                <c:pt idx="2">
                  <c:v>2.1</c:v>
                </c:pt>
                <c:pt idx="3">
                  <c:v>2.4</c:v>
                </c:pt>
                <c:pt idx="4">
                  <c:v>1.4</c:v>
                </c:pt>
                <c:pt idx="5">
                  <c:v>-1.6</c:v>
                </c:pt>
              </c:numCache>
            </c:numRef>
          </c:val>
        </c:ser>
        <c:ser>
          <c:idx val="2"/>
          <c:order val="2"/>
          <c:tx>
            <c:strRef>
              <c:f>Sayfa6!$E$9</c:f>
              <c:strCache>
                <c:ptCount val="1"/>
                <c:pt idx="0">
                  <c:v>2017  2. Ç</c:v>
                </c:pt>
              </c:strCache>
            </c:strRef>
          </c:tx>
          <c:cat>
            <c:strRef>
              <c:f>Sayfa6!$B$10:$B$15</c:f>
              <c:strCache>
                <c:ptCount val="6"/>
                <c:pt idx="0">
                  <c:v>Büyüme,%</c:v>
                </c:pt>
                <c:pt idx="1">
                  <c:v>Yatırımlar</c:v>
                </c:pt>
                <c:pt idx="2">
                  <c:v>Özel tüketim</c:v>
                </c:pt>
                <c:pt idx="3">
                  <c:v>Net ihr.</c:v>
                </c:pt>
                <c:pt idx="4">
                  <c:v>Devlet Tük.</c:v>
                </c:pt>
                <c:pt idx="5">
                  <c:v>Stok</c:v>
                </c:pt>
              </c:strCache>
            </c:strRef>
          </c:cat>
          <c:val>
            <c:numRef>
              <c:f>Sayfa6!$E$10:$E$15</c:f>
              <c:numCache>
                <c:formatCode>General</c:formatCode>
                <c:ptCount val="6"/>
                <c:pt idx="0">
                  <c:v>5.0999999999999996</c:v>
                </c:pt>
                <c:pt idx="1">
                  <c:v>2.8</c:v>
                </c:pt>
                <c:pt idx="2">
                  <c:v>1.9000000000000001</c:v>
                </c:pt>
                <c:pt idx="3">
                  <c:v>1.8</c:v>
                </c:pt>
                <c:pt idx="4">
                  <c:v>-0.70000000000000029</c:v>
                </c:pt>
                <c:pt idx="5">
                  <c:v>-0.70000000000000029</c:v>
                </c:pt>
              </c:numCache>
            </c:numRef>
          </c:val>
        </c:ser>
        <c:axId val="133982848"/>
        <c:axId val="134025600"/>
      </c:barChart>
      <c:catAx>
        <c:axId val="133982848"/>
        <c:scaling>
          <c:orientation val="minMax"/>
        </c:scaling>
        <c:axPos val="b"/>
        <c:majorTickMark val="none"/>
        <c:tickLblPos val="nextTo"/>
        <c:crossAx val="134025600"/>
        <c:crosses val="autoZero"/>
        <c:auto val="1"/>
        <c:lblAlgn val="ctr"/>
        <c:lblOffset val="100"/>
      </c:catAx>
      <c:valAx>
        <c:axId val="134025600"/>
        <c:scaling>
          <c:orientation val="minMax"/>
        </c:scaling>
        <c:axPos val="l"/>
        <c:majorGridlines/>
        <c:numFmt formatCode="General" sourceLinked="1"/>
        <c:majorTickMark val="none"/>
        <c:tickLblPos val="nextTo"/>
        <c:crossAx val="133982848"/>
        <c:crosses val="autoZero"/>
        <c:crossBetween val="between"/>
      </c:valAx>
      <c:dTable>
        <c:showHorzBorder val="1"/>
        <c:showVertBorder val="1"/>
        <c:showOutline val="1"/>
        <c:showKeys val="1"/>
      </c:dTable>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a:t>Hanehalkı tüketiminde durgunluk </a:t>
            </a:r>
          </a:p>
        </c:rich>
      </c:tx>
      <c:layout/>
    </c:title>
    <c:plotArea>
      <c:layout/>
      <c:lineChart>
        <c:grouping val="standard"/>
        <c:ser>
          <c:idx val="0"/>
          <c:order val="0"/>
          <c:tx>
            <c:strRef>
              <c:f>'day mal. '!$B$38</c:f>
              <c:strCache>
                <c:ptCount val="1"/>
                <c:pt idx="0">
                  <c:v>2016-IV</c:v>
                </c:pt>
              </c:strCache>
            </c:strRef>
          </c:tx>
          <c:cat>
            <c:strRef>
              <c:f>'day mal. '!$C$37:$G$37</c:f>
              <c:strCache>
                <c:ptCount val="5"/>
                <c:pt idx="0">
                  <c:v>Dayanıklı mallar</c:v>
                </c:pt>
                <c:pt idx="1">
                  <c:v>Yarı dayanıklı mallar</c:v>
                </c:pt>
                <c:pt idx="2">
                  <c:v>Dayanıksız mallar</c:v>
                </c:pt>
                <c:pt idx="3">
                  <c:v>Hizmetler</c:v>
                </c:pt>
                <c:pt idx="4">
                  <c:v>Hanehalklarının tüketimi </c:v>
                </c:pt>
              </c:strCache>
            </c:strRef>
          </c:cat>
          <c:val>
            <c:numRef>
              <c:f>'day mal. '!$C$38:$G$38</c:f>
              <c:numCache>
                <c:formatCode>0.0</c:formatCode>
                <c:ptCount val="5"/>
                <c:pt idx="0">
                  <c:v>270.46359400970539</c:v>
                </c:pt>
                <c:pt idx="1">
                  <c:v>187.47534123844434</c:v>
                </c:pt>
                <c:pt idx="2">
                  <c:v>155.74629883609398</c:v>
                </c:pt>
                <c:pt idx="3">
                  <c:v>165.92072755967138</c:v>
                </c:pt>
                <c:pt idx="4">
                  <c:v>171.79243233157442</c:v>
                </c:pt>
              </c:numCache>
            </c:numRef>
          </c:val>
        </c:ser>
        <c:ser>
          <c:idx val="1"/>
          <c:order val="1"/>
          <c:tx>
            <c:strRef>
              <c:f>'day mal. '!$B$39</c:f>
              <c:strCache>
                <c:ptCount val="1"/>
                <c:pt idx="0">
                  <c:v>2017-I Ç</c:v>
                </c:pt>
              </c:strCache>
            </c:strRef>
          </c:tx>
          <c:cat>
            <c:strRef>
              <c:f>'day mal. '!$C$37:$G$37</c:f>
              <c:strCache>
                <c:ptCount val="5"/>
                <c:pt idx="0">
                  <c:v>Dayanıklı mallar</c:v>
                </c:pt>
                <c:pt idx="1">
                  <c:v>Yarı dayanıklı mallar</c:v>
                </c:pt>
                <c:pt idx="2">
                  <c:v>Dayanıksız mallar</c:v>
                </c:pt>
                <c:pt idx="3">
                  <c:v>Hizmetler</c:v>
                </c:pt>
                <c:pt idx="4">
                  <c:v>Hanehalklarının tüketimi </c:v>
                </c:pt>
              </c:strCache>
            </c:strRef>
          </c:cat>
          <c:val>
            <c:numRef>
              <c:f>'day mal. '!$C$39:$G$39</c:f>
              <c:numCache>
                <c:formatCode>0.0</c:formatCode>
                <c:ptCount val="5"/>
                <c:pt idx="0">
                  <c:v>204.72022751355206</c:v>
                </c:pt>
                <c:pt idx="1">
                  <c:v>172.05822190129189</c:v>
                </c:pt>
                <c:pt idx="2">
                  <c:v>124.63196003970381</c:v>
                </c:pt>
                <c:pt idx="3">
                  <c:v>148.95109873764477</c:v>
                </c:pt>
                <c:pt idx="4">
                  <c:v>146.05929738772622</c:v>
                </c:pt>
              </c:numCache>
            </c:numRef>
          </c:val>
        </c:ser>
        <c:ser>
          <c:idx val="2"/>
          <c:order val="2"/>
          <c:tx>
            <c:strRef>
              <c:f>'day mal. '!$B$40</c:f>
              <c:strCache>
                <c:ptCount val="1"/>
                <c:pt idx="0">
                  <c:v>2017-II Ç</c:v>
                </c:pt>
              </c:strCache>
            </c:strRef>
          </c:tx>
          <c:cat>
            <c:strRef>
              <c:f>'day mal. '!$C$37:$G$37</c:f>
              <c:strCache>
                <c:ptCount val="5"/>
                <c:pt idx="0">
                  <c:v>Dayanıklı mallar</c:v>
                </c:pt>
                <c:pt idx="1">
                  <c:v>Yarı dayanıklı mallar</c:v>
                </c:pt>
                <c:pt idx="2">
                  <c:v>Dayanıksız mallar</c:v>
                </c:pt>
                <c:pt idx="3">
                  <c:v>Hizmetler</c:v>
                </c:pt>
                <c:pt idx="4">
                  <c:v>Hanehalklarının tüketimi </c:v>
                </c:pt>
              </c:strCache>
            </c:strRef>
          </c:cat>
          <c:val>
            <c:numRef>
              <c:f>'day mal. '!$C$40:$G$40</c:f>
              <c:numCache>
                <c:formatCode>0.0</c:formatCode>
                <c:ptCount val="5"/>
                <c:pt idx="0">
                  <c:v>237.32747611527748</c:v>
                </c:pt>
                <c:pt idx="1">
                  <c:v>175.33683746509243</c:v>
                </c:pt>
                <c:pt idx="2">
                  <c:v>141.70823076921718</c:v>
                </c:pt>
                <c:pt idx="3">
                  <c:v>158.20397841680591</c:v>
                </c:pt>
                <c:pt idx="4">
                  <c:v>159.40958124587465</c:v>
                </c:pt>
              </c:numCache>
            </c:numRef>
          </c:val>
        </c:ser>
        <c:marker val="1"/>
        <c:axId val="158676096"/>
        <c:axId val="158677632"/>
      </c:lineChart>
      <c:catAx>
        <c:axId val="158676096"/>
        <c:scaling>
          <c:orientation val="minMax"/>
        </c:scaling>
        <c:axPos val="b"/>
        <c:majorTickMark val="none"/>
        <c:tickLblPos val="nextTo"/>
        <c:crossAx val="158677632"/>
        <c:crosses val="autoZero"/>
        <c:auto val="1"/>
        <c:lblAlgn val="ctr"/>
        <c:lblOffset val="100"/>
      </c:catAx>
      <c:valAx>
        <c:axId val="158677632"/>
        <c:scaling>
          <c:orientation val="minMax"/>
        </c:scaling>
        <c:axPos val="l"/>
        <c:majorGridlines/>
        <c:numFmt formatCode="0.0" sourceLinked="1"/>
        <c:majorTickMark val="none"/>
        <c:tickLblPos val="nextTo"/>
        <c:crossAx val="158676096"/>
        <c:crosses val="autoZero"/>
        <c:crossBetween val="between"/>
      </c:valAx>
      <c:dTable>
        <c:showHorzBorder val="1"/>
        <c:showVertBorder val="1"/>
        <c:showOutline val="1"/>
        <c:showKeys val="1"/>
      </c:dTable>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en-US"/>
              <a:t>Hanelerin tü</a:t>
            </a:r>
            <a:r>
              <a:rPr lang="tr-TR"/>
              <a:t>k</a:t>
            </a:r>
            <a:r>
              <a:rPr lang="en-US"/>
              <a:t>etiminin seyri</a:t>
            </a:r>
          </a:p>
        </c:rich>
      </c:tx>
      <c:layout>
        <c:manualLayout>
          <c:xMode val="edge"/>
          <c:yMode val="edge"/>
          <c:x val="0.21761470947672482"/>
          <c:y val="0"/>
        </c:manualLayout>
      </c:layout>
    </c:title>
    <c:plotArea>
      <c:layout/>
      <c:barChart>
        <c:barDir val="col"/>
        <c:grouping val="clustered"/>
        <c:ser>
          <c:idx val="0"/>
          <c:order val="0"/>
          <c:tx>
            <c:strRef>
              <c:f>Sayfa8!$S$25</c:f>
              <c:strCache>
                <c:ptCount val="1"/>
                <c:pt idx="0">
                  <c:v>Hane Tük.(Milyar TL,Sabit F.)</c:v>
                </c:pt>
              </c:strCache>
            </c:strRef>
          </c:tx>
          <c:cat>
            <c:strRef>
              <c:f>Sayfa8!$T$24:$Y$24</c:f>
              <c:strCache>
                <c:ptCount val="6"/>
                <c:pt idx="0">
                  <c:v>2016-I</c:v>
                </c:pt>
                <c:pt idx="1">
                  <c:v>II</c:v>
                </c:pt>
                <c:pt idx="2">
                  <c:v>III</c:v>
                </c:pt>
                <c:pt idx="3">
                  <c:v>IV</c:v>
                </c:pt>
                <c:pt idx="4">
                  <c:v>2017-I</c:v>
                </c:pt>
                <c:pt idx="5">
                  <c:v>2017-II</c:v>
                </c:pt>
              </c:strCache>
            </c:strRef>
          </c:cat>
          <c:val>
            <c:numRef>
              <c:f>Sayfa8!$T$25:$Y$25</c:f>
              <c:numCache>
                <c:formatCode>###\ ###\ ###\ ###\ ###</c:formatCode>
                <c:ptCount val="6"/>
                <c:pt idx="0">
                  <c:v>218</c:v>
                </c:pt>
                <c:pt idx="1">
                  <c:v>239</c:v>
                </c:pt>
                <c:pt idx="2">
                  <c:v>242</c:v>
                </c:pt>
                <c:pt idx="3">
                  <c:v>266</c:v>
                </c:pt>
                <c:pt idx="4">
                  <c:v>226</c:v>
                </c:pt>
                <c:pt idx="5">
                  <c:v>247</c:v>
                </c:pt>
              </c:numCache>
            </c:numRef>
          </c:val>
        </c:ser>
        <c:axId val="162179712"/>
        <c:axId val="162328576"/>
      </c:barChart>
      <c:lineChart>
        <c:grouping val="standard"/>
        <c:ser>
          <c:idx val="1"/>
          <c:order val="1"/>
          <c:tx>
            <c:strRef>
              <c:f>Sayfa8!$S$26</c:f>
              <c:strCache>
                <c:ptCount val="1"/>
                <c:pt idx="0">
                  <c:v>Değ. %</c:v>
                </c:pt>
              </c:strCache>
            </c:strRef>
          </c:tx>
          <c:cat>
            <c:strRef>
              <c:f>Sayfa8!$T$24:$Y$24</c:f>
              <c:strCache>
                <c:ptCount val="6"/>
                <c:pt idx="0">
                  <c:v>2016-I</c:v>
                </c:pt>
                <c:pt idx="1">
                  <c:v>II</c:v>
                </c:pt>
                <c:pt idx="2">
                  <c:v>III</c:v>
                </c:pt>
                <c:pt idx="3">
                  <c:v>IV</c:v>
                </c:pt>
                <c:pt idx="4">
                  <c:v>2017-I</c:v>
                </c:pt>
                <c:pt idx="5">
                  <c:v>2017-II</c:v>
                </c:pt>
              </c:strCache>
            </c:strRef>
          </c:cat>
          <c:val>
            <c:numRef>
              <c:f>Sayfa8!$T$26:$Y$26</c:f>
              <c:numCache>
                <c:formatCode>#,##0.0</c:formatCode>
                <c:ptCount val="6"/>
                <c:pt idx="0">
                  <c:v>2.4946819766498578</c:v>
                </c:pt>
                <c:pt idx="1">
                  <c:v>5.2135119242575572</c:v>
                </c:pt>
                <c:pt idx="2">
                  <c:v>0.49104896759679684</c:v>
                </c:pt>
                <c:pt idx="3">
                  <c:v>6.3070353281425868</c:v>
                </c:pt>
                <c:pt idx="4">
                  <c:v>3.5501391507490609</c:v>
                </c:pt>
                <c:pt idx="5">
                  <c:v>3.1572305696386849</c:v>
                </c:pt>
              </c:numCache>
            </c:numRef>
          </c:val>
        </c:ser>
        <c:marker val="1"/>
        <c:axId val="162340864"/>
        <c:axId val="162330112"/>
      </c:lineChart>
      <c:catAx>
        <c:axId val="162179712"/>
        <c:scaling>
          <c:orientation val="minMax"/>
        </c:scaling>
        <c:axPos val="b"/>
        <c:majorTickMark val="none"/>
        <c:tickLblPos val="nextTo"/>
        <c:crossAx val="162328576"/>
        <c:crosses val="autoZero"/>
        <c:auto val="1"/>
        <c:lblAlgn val="ctr"/>
        <c:lblOffset val="100"/>
      </c:catAx>
      <c:valAx>
        <c:axId val="162328576"/>
        <c:scaling>
          <c:orientation val="minMax"/>
        </c:scaling>
        <c:axPos val="l"/>
        <c:majorGridlines/>
        <c:numFmt formatCode="###\ ###\ ###\ ###\ ###" sourceLinked="1"/>
        <c:majorTickMark val="none"/>
        <c:tickLblPos val="nextTo"/>
        <c:crossAx val="162179712"/>
        <c:crosses val="autoZero"/>
        <c:crossBetween val="between"/>
      </c:valAx>
      <c:valAx>
        <c:axId val="162330112"/>
        <c:scaling>
          <c:orientation val="minMax"/>
        </c:scaling>
        <c:axPos val="r"/>
        <c:numFmt formatCode="#,##0.0" sourceLinked="1"/>
        <c:tickLblPos val="nextTo"/>
        <c:crossAx val="162340864"/>
        <c:crosses val="max"/>
        <c:crossBetween val="between"/>
      </c:valAx>
      <c:catAx>
        <c:axId val="162340864"/>
        <c:scaling>
          <c:orientation val="minMax"/>
        </c:scaling>
        <c:delete val="1"/>
        <c:axPos val="b"/>
        <c:tickLblPos val="none"/>
        <c:crossAx val="162330112"/>
        <c:crosses val="autoZero"/>
        <c:auto val="1"/>
        <c:lblAlgn val="ctr"/>
        <c:lblOffset val="100"/>
      </c:catAx>
      <c:dTable>
        <c:showHorzBorder val="1"/>
        <c:showVertBorder val="1"/>
        <c:showOutline val="1"/>
        <c:showKeys val="1"/>
      </c:dTable>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a:t>Dış ticaret hadlerinde gerileme</a:t>
            </a:r>
          </a:p>
        </c:rich>
      </c:tx>
      <c:layout/>
    </c:title>
    <c:plotArea>
      <c:layout>
        <c:manualLayout>
          <c:layoutTarget val="inner"/>
          <c:xMode val="edge"/>
          <c:yMode val="edge"/>
          <c:x val="0.19264955246594706"/>
          <c:y val="0.1681047921516198"/>
          <c:w val="0.71366594182221299"/>
          <c:h val="0.60732998126682747"/>
        </c:manualLayout>
      </c:layout>
      <c:barChart>
        <c:barDir val="col"/>
        <c:grouping val="clustered"/>
        <c:ser>
          <c:idx val="0"/>
          <c:order val="0"/>
          <c:tx>
            <c:strRef>
              <c:f>Sayfa21!$D$12</c:f>
              <c:strCache>
                <c:ptCount val="1"/>
                <c:pt idx="0">
                  <c:v>DTH</c:v>
                </c:pt>
              </c:strCache>
            </c:strRef>
          </c:tx>
          <c:cat>
            <c:strRef>
              <c:f>Sayfa21!$E$11:$J$11</c:f>
              <c:strCache>
                <c:ptCount val="6"/>
                <c:pt idx="0">
                  <c:v>2016-I</c:v>
                </c:pt>
                <c:pt idx="1">
                  <c:v>II</c:v>
                </c:pt>
                <c:pt idx="2">
                  <c:v>III</c:v>
                </c:pt>
                <c:pt idx="3">
                  <c:v>IV</c:v>
                </c:pt>
                <c:pt idx="4">
                  <c:v>2017-I</c:v>
                </c:pt>
                <c:pt idx="5">
                  <c:v>II</c:v>
                </c:pt>
              </c:strCache>
            </c:strRef>
          </c:cat>
          <c:val>
            <c:numRef>
              <c:f>Sayfa21!$E$12:$J$12</c:f>
              <c:numCache>
                <c:formatCode>0.0</c:formatCode>
                <c:ptCount val="6"/>
                <c:pt idx="0">
                  <c:v>113.77627270000001</c:v>
                </c:pt>
                <c:pt idx="1">
                  <c:v>112.2280605</c:v>
                </c:pt>
                <c:pt idx="2">
                  <c:v>112.42957199999998</c:v>
                </c:pt>
                <c:pt idx="3">
                  <c:v>110.1140886</c:v>
                </c:pt>
                <c:pt idx="4">
                  <c:v>106.2887937</c:v>
                </c:pt>
                <c:pt idx="5">
                  <c:v>105.74269590000004</c:v>
                </c:pt>
              </c:numCache>
            </c:numRef>
          </c:val>
        </c:ser>
        <c:axId val="67793280"/>
        <c:axId val="67818624"/>
      </c:barChart>
      <c:lineChart>
        <c:grouping val="standard"/>
        <c:ser>
          <c:idx val="1"/>
          <c:order val="1"/>
          <c:tx>
            <c:strRef>
              <c:f>Sayfa21!$D$13</c:f>
              <c:strCache>
                <c:ptCount val="1"/>
                <c:pt idx="0">
                  <c:v>Değişme</c:v>
                </c:pt>
              </c:strCache>
            </c:strRef>
          </c:tx>
          <c:cat>
            <c:strRef>
              <c:f>Sayfa21!$E$11:$J$11</c:f>
              <c:strCache>
                <c:ptCount val="6"/>
                <c:pt idx="0">
                  <c:v>2016-I</c:v>
                </c:pt>
                <c:pt idx="1">
                  <c:v>II</c:v>
                </c:pt>
                <c:pt idx="2">
                  <c:v>III</c:v>
                </c:pt>
                <c:pt idx="3">
                  <c:v>IV</c:v>
                </c:pt>
                <c:pt idx="4">
                  <c:v>2017-I</c:v>
                </c:pt>
                <c:pt idx="5">
                  <c:v>II</c:v>
                </c:pt>
              </c:strCache>
            </c:strRef>
          </c:cat>
          <c:val>
            <c:numRef>
              <c:f>Sayfa21!$E$13:$J$13</c:f>
              <c:numCache>
                <c:formatCode>0</c:formatCode>
                <c:ptCount val="6"/>
                <c:pt idx="0" formatCode="General">
                  <c:v>100</c:v>
                </c:pt>
                <c:pt idx="1">
                  <c:v>98.639248620771511</c:v>
                </c:pt>
                <c:pt idx="2">
                  <c:v>98.816360680446166</c:v>
                </c:pt>
                <c:pt idx="3">
                  <c:v>96.781240927397718</c:v>
                </c:pt>
                <c:pt idx="4">
                  <c:v>93.41912085682165</c:v>
                </c:pt>
                <c:pt idx="5">
                  <c:v>92.939145738072696</c:v>
                </c:pt>
              </c:numCache>
            </c:numRef>
          </c:val>
        </c:ser>
        <c:marker val="1"/>
        <c:axId val="87266432"/>
        <c:axId val="67820544"/>
      </c:lineChart>
      <c:catAx>
        <c:axId val="67793280"/>
        <c:scaling>
          <c:orientation val="minMax"/>
        </c:scaling>
        <c:axPos val="b"/>
        <c:majorTickMark val="none"/>
        <c:tickLblPos val="nextTo"/>
        <c:crossAx val="67818624"/>
        <c:crosses val="autoZero"/>
        <c:auto val="1"/>
        <c:lblAlgn val="ctr"/>
        <c:lblOffset val="100"/>
      </c:catAx>
      <c:valAx>
        <c:axId val="67818624"/>
        <c:scaling>
          <c:orientation val="minMax"/>
        </c:scaling>
        <c:axPos val="l"/>
        <c:majorGridlines/>
        <c:numFmt formatCode="0.0" sourceLinked="1"/>
        <c:majorTickMark val="none"/>
        <c:tickLblPos val="nextTo"/>
        <c:crossAx val="67793280"/>
        <c:crosses val="autoZero"/>
        <c:crossBetween val="between"/>
      </c:valAx>
      <c:valAx>
        <c:axId val="67820544"/>
        <c:scaling>
          <c:orientation val="minMax"/>
        </c:scaling>
        <c:axPos val="r"/>
        <c:numFmt formatCode="General" sourceLinked="1"/>
        <c:tickLblPos val="nextTo"/>
        <c:crossAx val="87266432"/>
        <c:crosses val="max"/>
        <c:crossBetween val="between"/>
      </c:valAx>
      <c:catAx>
        <c:axId val="87266432"/>
        <c:scaling>
          <c:orientation val="minMax"/>
        </c:scaling>
        <c:delete val="1"/>
        <c:axPos val="b"/>
        <c:tickLblPos val="none"/>
        <c:crossAx val="67820544"/>
        <c:crosses val="autoZero"/>
        <c:auto val="1"/>
        <c:lblAlgn val="ctr"/>
        <c:lblOffset val="100"/>
      </c:catAx>
      <c:dTable>
        <c:showHorzBorder val="1"/>
        <c:showVertBorder val="1"/>
        <c:showOutline val="1"/>
        <c:showKeys val="1"/>
      </c:dTable>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en-US"/>
              <a:t>Turist Başına harcama</a:t>
            </a:r>
            <a:r>
              <a:rPr lang="tr-TR"/>
              <a:t>,$</a:t>
            </a:r>
            <a:endParaRPr lang="en-US"/>
          </a:p>
        </c:rich>
      </c:tx>
      <c:layout/>
    </c:title>
    <c:plotArea>
      <c:layout/>
      <c:barChart>
        <c:barDir val="col"/>
        <c:grouping val="clustered"/>
        <c:ser>
          <c:idx val="0"/>
          <c:order val="0"/>
          <c:tx>
            <c:strRef>
              <c:f>Sayfa10!$E$9</c:f>
              <c:strCache>
                <c:ptCount val="1"/>
                <c:pt idx="0">
                  <c:v>2016</c:v>
                </c:pt>
              </c:strCache>
            </c:strRef>
          </c:tx>
          <c:cat>
            <c:strRef>
              <c:f>Sayfa10!$D$10:$D$15</c:f>
              <c:strCache>
                <c:ptCount val="6"/>
                <c:pt idx="0">
                  <c:v>Ocak</c:v>
                </c:pt>
                <c:pt idx="1">
                  <c:v>Şubat</c:v>
                </c:pt>
                <c:pt idx="2">
                  <c:v>Mart</c:v>
                </c:pt>
                <c:pt idx="3">
                  <c:v>Nisan</c:v>
                </c:pt>
                <c:pt idx="4">
                  <c:v>Mayıs</c:v>
                </c:pt>
                <c:pt idx="5">
                  <c:v>Haziran</c:v>
                </c:pt>
              </c:strCache>
            </c:strRef>
          </c:cat>
          <c:val>
            <c:numRef>
              <c:f>Sayfa10!$E$10:$E$15</c:f>
              <c:numCache>
                <c:formatCode>General</c:formatCode>
                <c:ptCount val="6"/>
                <c:pt idx="0">
                  <c:v>835</c:v>
                </c:pt>
                <c:pt idx="1">
                  <c:v>783</c:v>
                </c:pt>
                <c:pt idx="2">
                  <c:v>772</c:v>
                </c:pt>
                <c:pt idx="3">
                  <c:v>660</c:v>
                </c:pt>
                <c:pt idx="4">
                  <c:v>669</c:v>
                </c:pt>
                <c:pt idx="5">
                  <c:v>664</c:v>
                </c:pt>
              </c:numCache>
            </c:numRef>
          </c:val>
        </c:ser>
        <c:ser>
          <c:idx val="1"/>
          <c:order val="1"/>
          <c:tx>
            <c:strRef>
              <c:f>Sayfa10!$F$9</c:f>
              <c:strCache>
                <c:ptCount val="1"/>
                <c:pt idx="0">
                  <c:v>2017</c:v>
                </c:pt>
              </c:strCache>
            </c:strRef>
          </c:tx>
          <c:cat>
            <c:strRef>
              <c:f>Sayfa10!$D$10:$D$15</c:f>
              <c:strCache>
                <c:ptCount val="6"/>
                <c:pt idx="0">
                  <c:v>Ocak</c:v>
                </c:pt>
                <c:pt idx="1">
                  <c:v>Şubat</c:v>
                </c:pt>
                <c:pt idx="2">
                  <c:v>Mart</c:v>
                </c:pt>
                <c:pt idx="3">
                  <c:v>Nisan</c:v>
                </c:pt>
                <c:pt idx="4">
                  <c:v>Mayıs</c:v>
                </c:pt>
                <c:pt idx="5">
                  <c:v>Haziran</c:v>
                </c:pt>
              </c:strCache>
            </c:strRef>
          </c:cat>
          <c:val>
            <c:numRef>
              <c:f>Sayfa10!$F$10:$F$15</c:f>
              <c:numCache>
                <c:formatCode>General</c:formatCode>
                <c:ptCount val="6"/>
                <c:pt idx="0">
                  <c:v>729</c:v>
                </c:pt>
                <c:pt idx="1">
                  <c:v>693</c:v>
                </c:pt>
                <c:pt idx="2">
                  <c:v>669</c:v>
                </c:pt>
                <c:pt idx="3">
                  <c:v>602</c:v>
                </c:pt>
                <c:pt idx="4">
                  <c:v>615</c:v>
                </c:pt>
                <c:pt idx="5">
                  <c:v>612</c:v>
                </c:pt>
              </c:numCache>
            </c:numRef>
          </c:val>
        </c:ser>
        <c:axId val="163356672"/>
        <c:axId val="163373056"/>
      </c:barChart>
      <c:catAx>
        <c:axId val="163356672"/>
        <c:scaling>
          <c:orientation val="minMax"/>
        </c:scaling>
        <c:axPos val="b"/>
        <c:majorTickMark val="none"/>
        <c:tickLblPos val="nextTo"/>
        <c:crossAx val="163373056"/>
        <c:crosses val="autoZero"/>
        <c:auto val="1"/>
        <c:lblAlgn val="ctr"/>
        <c:lblOffset val="100"/>
      </c:catAx>
      <c:valAx>
        <c:axId val="163373056"/>
        <c:scaling>
          <c:orientation val="minMax"/>
        </c:scaling>
        <c:axPos val="l"/>
        <c:majorGridlines/>
        <c:numFmt formatCode="General" sourceLinked="1"/>
        <c:majorTickMark val="none"/>
        <c:tickLblPos val="nextTo"/>
        <c:crossAx val="163356672"/>
        <c:crosses val="autoZero"/>
        <c:crossBetween val="between"/>
      </c:valAx>
      <c:dTable>
        <c:showHorzBorder val="1"/>
        <c:showVertBorder val="1"/>
        <c:showOutline val="1"/>
        <c:showKeys val="1"/>
      </c:dTable>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7B5220-5F43-4DAD-9CA7-950D493243FC}" type="datetimeFigureOut">
              <a:rPr lang="tr-TR" smtClean="0"/>
              <a:t>19.09.2017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D283B92-0198-48C1-87D9-98ACB1DFC78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B5220-5F43-4DAD-9CA7-950D493243FC}" type="datetimeFigureOut">
              <a:rPr lang="tr-TR" smtClean="0"/>
              <a:t>19.09.2017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83B92-0198-48C1-87D9-98ACB1DFC78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Grafi_i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Grafi_i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1196753"/>
            <a:ext cx="8134672" cy="1512167"/>
          </a:xfrm>
        </p:spPr>
        <p:txBody>
          <a:bodyPr/>
          <a:lstStyle/>
          <a:p>
            <a:r>
              <a:rPr lang="tr-TR" b="1" dirty="0" smtClean="0">
                <a:solidFill>
                  <a:srgbClr val="C00000"/>
                </a:solidFill>
              </a:rPr>
              <a:t>Dopingli büyümenin öteki yüzü: </a:t>
            </a:r>
            <a:endParaRPr lang="tr-TR" b="1" dirty="0">
              <a:solidFill>
                <a:srgbClr val="C00000"/>
              </a:solidFill>
            </a:endParaRPr>
          </a:p>
        </p:txBody>
      </p:sp>
      <p:sp>
        <p:nvSpPr>
          <p:cNvPr id="3" name="2 Alt Başlık"/>
          <p:cNvSpPr>
            <a:spLocks noGrp="1"/>
          </p:cNvSpPr>
          <p:nvPr>
            <p:ph type="subTitle" idx="1"/>
          </p:nvPr>
        </p:nvSpPr>
        <p:spPr>
          <a:xfrm>
            <a:off x="1115616" y="2852936"/>
            <a:ext cx="6984776" cy="2808312"/>
          </a:xfrm>
        </p:spPr>
        <p:txBody>
          <a:bodyPr>
            <a:normAutofit/>
          </a:bodyPr>
          <a:lstStyle/>
          <a:p>
            <a:r>
              <a:rPr lang="tr-TR" sz="2400" b="1" u="sng" dirty="0">
                <a:solidFill>
                  <a:schemeClr val="tx1"/>
                </a:solidFill>
              </a:rPr>
              <a:t>Yoksullaştırarak, doğayı yıkarak sağlanan büyüme, </a:t>
            </a:r>
            <a:endParaRPr lang="tr-TR" sz="2400" b="1" dirty="0">
              <a:solidFill>
                <a:schemeClr val="tx1"/>
              </a:solidFill>
            </a:endParaRPr>
          </a:p>
          <a:p>
            <a:r>
              <a:rPr lang="tr-TR" sz="2400" b="1" u="sng" dirty="0">
                <a:solidFill>
                  <a:schemeClr val="tx1"/>
                </a:solidFill>
              </a:rPr>
              <a:t>yeterli istihdam yaratmıyor, </a:t>
            </a:r>
            <a:endParaRPr lang="tr-TR" sz="2400" b="1" u="sng" dirty="0" smtClean="0">
              <a:solidFill>
                <a:schemeClr val="tx1"/>
              </a:solidFill>
            </a:endParaRPr>
          </a:p>
          <a:p>
            <a:r>
              <a:rPr lang="tr-TR" sz="2400" b="1" u="sng" dirty="0" smtClean="0">
                <a:solidFill>
                  <a:schemeClr val="tx1"/>
                </a:solidFill>
              </a:rPr>
              <a:t>kırılganlıkları artırıyor</a:t>
            </a:r>
          </a:p>
          <a:p>
            <a:endParaRPr lang="tr-TR" sz="2400" b="1" u="sng" dirty="0" smtClean="0">
              <a:solidFill>
                <a:schemeClr val="tx1"/>
              </a:solidFill>
            </a:endParaRPr>
          </a:p>
          <a:p>
            <a:r>
              <a:rPr lang="tr-TR" b="1" u="sng" dirty="0" smtClean="0">
                <a:solidFill>
                  <a:srgbClr val="C00000"/>
                </a:solidFill>
              </a:rPr>
              <a:t>TMMOB-MMO, 20 Eylül,2017</a:t>
            </a:r>
          </a:p>
          <a:p>
            <a:endParaRPr lang="tr-TR" b="1" u="sng" dirty="0"/>
          </a:p>
          <a:p>
            <a:endParaRPr lang="tr-TR" dirty="0"/>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Daha önceleri büyümenin lokomotifi olan iç talep, 2017’de ikinci plana düştü. Bunun alım gücü düşüşü kadar, bireylerin, </a:t>
            </a:r>
            <a:br>
              <a:rPr lang="tr-TR" sz="1800" dirty="0" smtClean="0">
                <a:solidFill>
                  <a:srgbClr val="C00000"/>
                </a:solidFill>
              </a:rPr>
            </a:br>
            <a:r>
              <a:rPr lang="tr-TR" sz="1800" dirty="0" smtClean="0">
                <a:solidFill>
                  <a:srgbClr val="C00000"/>
                </a:solidFill>
              </a:rPr>
              <a:t>kredi kullanımında ihtiyatlı davranmalarıyla da ilgisi var</a:t>
            </a:r>
            <a:endParaRPr lang="tr-TR" sz="1800" dirty="0">
              <a:solidFill>
                <a:srgbClr val="C00000"/>
              </a:solidFill>
            </a:endParaRPr>
          </a:p>
        </p:txBody>
      </p:sp>
      <p:graphicFrame>
        <p:nvGraphicFramePr>
          <p:cNvPr id="3" name="2 Grafik"/>
          <p:cNvGraphicFramePr/>
          <p:nvPr/>
        </p:nvGraphicFramePr>
        <p:xfrm>
          <a:off x="4644008" y="1988840"/>
          <a:ext cx="4355976" cy="252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afik"/>
          <p:cNvGraphicFramePr/>
          <p:nvPr/>
        </p:nvGraphicFramePr>
        <p:xfrm>
          <a:off x="179512" y="1916832"/>
          <a:ext cx="4248472" cy="26711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Doların son 2 yılda hızlı artışı ile, ithalat pahalılaşırken ihracat cazip hale geldi. İç pazarda sıkışan firmalar ucuzlatarak ihracatı seçti. Aynı şey turizmde de yaşandı. Böylece yoksullaşan bir büyüme yaşanıyor</a:t>
            </a:r>
            <a:endParaRPr lang="tr-TR" sz="1800" dirty="0">
              <a:solidFill>
                <a:srgbClr val="C00000"/>
              </a:solidFill>
            </a:endParaRPr>
          </a:p>
        </p:txBody>
      </p:sp>
      <p:graphicFrame>
        <p:nvGraphicFramePr>
          <p:cNvPr id="3" name="2 Grafik"/>
          <p:cNvGraphicFramePr/>
          <p:nvPr/>
        </p:nvGraphicFramePr>
        <p:xfrm>
          <a:off x="395536" y="2348880"/>
          <a:ext cx="4320480" cy="2739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afik"/>
          <p:cNvGraphicFramePr/>
          <p:nvPr/>
        </p:nvGraphicFramePr>
        <p:xfrm>
          <a:off x="5076056" y="2636912"/>
          <a:ext cx="3366120" cy="23797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OHAL şartları da fırsat bilinerek ücretler baskılandı. Gelirin işgücü ile sermaye paylaşımı emek aleyhine gelişti. 2016 yılı gelir dağılımı verileri de bölüşümün kötüleştiğini,</a:t>
            </a:r>
            <a:br>
              <a:rPr lang="tr-TR" sz="1800" dirty="0" smtClean="0">
                <a:solidFill>
                  <a:srgbClr val="C00000"/>
                </a:solidFill>
              </a:rPr>
            </a:br>
            <a:r>
              <a:rPr lang="tr-TR" sz="1800" dirty="0" smtClean="0">
                <a:solidFill>
                  <a:srgbClr val="C00000"/>
                </a:solidFill>
              </a:rPr>
              <a:t> </a:t>
            </a:r>
            <a:r>
              <a:rPr lang="tr-TR" sz="1800" dirty="0" err="1" smtClean="0">
                <a:solidFill>
                  <a:srgbClr val="C00000"/>
                </a:solidFill>
              </a:rPr>
              <a:t>gini</a:t>
            </a:r>
            <a:r>
              <a:rPr lang="tr-TR" sz="1800" dirty="0" smtClean="0">
                <a:solidFill>
                  <a:srgbClr val="C00000"/>
                </a:solidFill>
              </a:rPr>
              <a:t> oranının 0,40’ın üstüne çıktığını belirterek adaletsizliği teyit etmiştir. </a:t>
            </a:r>
            <a:endParaRPr lang="tr-TR" sz="1800" dirty="0">
              <a:solidFill>
                <a:srgbClr val="C00000"/>
              </a:solidFill>
            </a:endParaRPr>
          </a:p>
        </p:txBody>
      </p:sp>
      <p:graphicFrame>
        <p:nvGraphicFramePr>
          <p:cNvPr id="3" name="2 Grafik"/>
          <p:cNvGraphicFramePr/>
          <p:nvPr/>
        </p:nvGraphicFramePr>
        <p:xfrm>
          <a:off x="1763688" y="2057400"/>
          <a:ext cx="5094312" cy="3099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Büyüme bir taraftan da yatırımlarla  tırmanmış görünüyor. </a:t>
            </a:r>
            <a:r>
              <a:rPr lang="tr-TR" sz="1800" dirty="0" err="1" smtClean="0">
                <a:solidFill>
                  <a:srgbClr val="C00000"/>
                </a:solidFill>
              </a:rPr>
              <a:t>Yatırımlarıın</a:t>
            </a:r>
            <a:r>
              <a:rPr lang="tr-TR" sz="1800" dirty="0" smtClean="0">
                <a:solidFill>
                  <a:srgbClr val="C00000"/>
                </a:solidFill>
              </a:rPr>
              <a:t> iç bileşiminde inşaatın ana sürükleyici olduğu, sanayi yatırımlarını ilgilendiren makine yatırımının ise 5 çeyrektir gerilediği görülüyor. Bu hızla </a:t>
            </a:r>
            <a:r>
              <a:rPr lang="tr-TR" sz="1800" b="1" dirty="0" smtClean="0">
                <a:solidFill>
                  <a:srgbClr val="C00000"/>
                </a:solidFill>
              </a:rPr>
              <a:t>sanayisizleşme </a:t>
            </a:r>
            <a:r>
              <a:rPr lang="tr-TR" sz="1800" dirty="0" smtClean="0">
                <a:solidFill>
                  <a:srgbClr val="C00000"/>
                </a:solidFill>
              </a:rPr>
              <a:t>demektir. </a:t>
            </a:r>
            <a:endParaRPr lang="tr-TR" sz="1800" dirty="0">
              <a:solidFill>
                <a:srgbClr val="C00000"/>
              </a:solidFill>
            </a:endParaRPr>
          </a:p>
        </p:txBody>
      </p:sp>
      <p:graphicFrame>
        <p:nvGraphicFramePr>
          <p:cNvPr id="3" name="2 Grafik"/>
          <p:cNvGraphicFramePr/>
          <p:nvPr/>
        </p:nvGraphicFramePr>
        <p:xfrm>
          <a:off x="1907704" y="2052637"/>
          <a:ext cx="4959821" cy="3176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Büyüme, istihdam yaratmamış, işsizliğe çare bulamamış görünmektedir. İstihdamdaki cüzi artış da teşvikli çırak,stajyer istihdamından kaynaklanmıştır. </a:t>
            </a:r>
            <a:endParaRPr lang="tr-TR" sz="1800" dirty="0">
              <a:solidFill>
                <a:srgbClr val="C00000"/>
              </a:solidFill>
            </a:endParaRPr>
          </a:p>
        </p:txBody>
      </p:sp>
      <p:graphicFrame>
        <p:nvGraphicFramePr>
          <p:cNvPr id="3" name="2 Grafik"/>
          <p:cNvGraphicFramePr/>
          <p:nvPr/>
        </p:nvGraphicFramePr>
        <p:xfrm>
          <a:off x="395536" y="1844824"/>
          <a:ext cx="3528392"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o"/>
          <p:cNvGraphicFramePr>
            <a:graphicFrameLocks noGrp="1"/>
          </p:cNvGraphicFramePr>
          <p:nvPr/>
        </p:nvGraphicFramePr>
        <p:xfrm>
          <a:off x="4211960" y="2626039"/>
          <a:ext cx="4320479" cy="1739063"/>
        </p:xfrm>
        <a:graphic>
          <a:graphicData uri="http://schemas.openxmlformats.org/drawingml/2006/table">
            <a:tbl>
              <a:tblPr/>
              <a:tblGrid>
                <a:gridCol w="617119"/>
                <a:gridCol w="555408"/>
                <a:gridCol w="586263"/>
                <a:gridCol w="432626"/>
                <a:gridCol w="547051"/>
                <a:gridCol w="935322"/>
                <a:gridCol w="646690"/>
              </a:tblGrid>
              <a:tr h="181915">
                <a:tc>
                  <a:txBody>
                    <a:bodyPr/>
                    <a:lstStyle/>
                    <a:p>
                      <a:pPr>
                        <a:lnSpc>
                          <a:spcPct val="115000"/>
                        </a:lnSpc>
                      </a:pPr>
                      <a:endParaRPr lang="tr-TR" sz="1100">
                        <a:latin typeface="Calibri"/>
                        <a:ea typeface="Times New Roman"/>
                        <a:cs typeface="Times New Roman"/>
                      </a:endParaRPr>
                    </a:p>
                  </a:txBody>
                  <a:tcPr marL="44450" marR="44450" marT="0" marB="0" anchor="b">
                    <a:lnL>
                      <a:noFill/>
                    </a:lnL>
                    <a:lnR>
                      <a:noFill/>
                    </a:lnR>
                    <a:lnT>
                      <a:noFill/>
                    </a:lnT>
                    <a:lnB>
                      <a:noFill/>
                    </a:lnB>
                  </a:tcPr>
                </a:tc>
                <a:tc gridSpan="6">
                  <a:txBody>
                    <a:bodyPr/>
                    <a:lstStyle/>
                    <a:p>
                      <a:pPr>
                        <a:lnSpc>
                          <a:spcPct val="115000"/>
                        </a:lnSpc>
                        <a:spcAft>
                          <a:spcPts val="0"/>
                        </a:spcAft>
                      </a:pPr>
                      <a:r>
                        <a:rPr lang="tr-TR" sz="900" b="1">
                          <a:solidFill>
                            <a:srgbClr val="000000"/>
                          </a:solidFill>
                          <a:latin typeface="Calibri"/>
                          <a:ea typeface="Times New Roman"/>
                          <a:cs typeface="Times New Roman"/>
                        </a:rPr>
                        <a:t>BÜYÜME , İSTİHDAM VE İŞSİZLİK,(MEVSİMSELLİKTEN ARINDIRILMIŞ)</a:t>
                      </a:r>
                      <a:endParaRPr lang="tr-TR" sz="11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54787">
                <a:tc>
                  <a:txBody>
                    <a:bodyPr/>
                    <a:lstStyle/>
                    <a:p>
                      <a:pPr>
                        <a:lnSpc>
                          <a:spcPct val="115000"/>
                        </a:lnSpc>
                      </a:pPr>
                      <a:endParaRPr lang="tr-TR" sz="11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Büyüme</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İstihdam</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Bin Kişi</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İşsizler</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Bin kişi</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İşsizlik</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Tarım dışı.</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İşsiz%</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Genç İş</a:t>
                      </a:r>
                      <a:endParaRPr lang="tr-TR" sz="1100">
                        <a:latin typeface="Calibri"/>
                        <a:ea typeface="Calibri"/>
                        <a:cs typeface="Times New Roman"/>
                      </a:endParaRPr>
                    </a:p>
                    <a:p>
                      <a:pPr>
                        <a:lnSpc>
                          <a:spcPct val="115000"/>
                        </a:lnSpc>
                        <a:spcAft>
                          <a:spcPts val="0"/>
                        </a:spcAft>
                      </a:pPr>
                      <a:r>
                        <a:rPr lang="tr-TR" sz="900">
                          <a:solidFill>
                            <a:srgbClr val="000000"/>
                          </a:solidFill>
                          <a:latin typeface="Calibri"/>
                          <a:ea typeface="Times New Roman"/>
                          <a:cs typeface="Times New Roman"/>
                        </a:rPr>
                        <a:t>.%</a:t>
                      </a:r>
                      <a:endParaRPr lang="tr-TR" sz="1100">
                        <a:latin typeface="Calibri"/>
                        <a:ea typeface="Calibri"/>
                        <a:cs typeface="Times New Roman"/>
                      </a:endParaRPr>
                    </a:p>
                  </a:txBody>
                  <a:tcPr marL="44450" marR="44450" marT="0" marB="0" anchor="b">
                    <a:lnL>
                      <a:noFill/>
                    </a:lnL>
                    <a:lnR>
                      <a:noFill/>
                    </a:lnR>
                    <a:lnT>
                      <a:noFill/>
                    </a:lnT>
                    <a:lnB>
                      <a:noFill/>
                    </a:lnB>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2016-I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nSpc>
                          <a:spcPct val="115000"/>
                        </a:lnSpc>
                        <a:spcAft>
                          <a:spcPts val="0"/>
                        </a:spcAft>
                      </a:pPr>
                      <a:r>
                        <a:rPr lang="tr-TR" sz="900">
                          <a:solidFill>
                            <a:srgbClr val="000000"/>
                          </a:solidFill>
                          <a:latin typeface="Calibri"/>
                          <a:ea typeface="Times New Roman"/>
                          <a:cs typeface="Times New Roman"/>
                        </a:rPr>
                        <a:t>4,8</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27.197</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3.013</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10,0</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11,9</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17,6</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II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4,9</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27.308</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3.174</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tr-TR" sz="900">
                          <a:latin typeface="Times New Roman"/>
                          <a:ea typeface="Times New Roman"/>
                          <a:cs typeface="Times New Roman"/>
                        </a:rPr>
                        <a:t>10,4</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12,4</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19,2</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III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nSpc>
                          <a:spcPct val="115000"/>
                        </a:lnSpc>
                        <a:spcAft>
                          <a:spcPts val="0"/>
                        </a:spcAft>
                      </a:pPr>
                      <a:r>
                        <a:rPr lang="tr-TR" sz="900">
                          <a:solidFill>
                            <a:srgbClr val="000000"/>
                          </a:solidFill>
                          <a:latin typeface="Calibri"/>
                          <a:ea typeface="Times New Roman"/>
                          <a:cs typeface="Times New Roman"/>
                        </a:rPr>
                        <a:t>-0,8</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27.022</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3.496</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11,5</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13,6</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20,0</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IV</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latin typeface="Calibri"/>
                          <a:ea typeface="Times New Roman"/>
                          <a:cs typeface="Times New Roman"/>
                        </a:rPr>
                        <a:t>4,2</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27.363</a:t>
                      </a:r>
                      <a:endParaRPr lang="tr-TR"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900">
                          <a:latin typeface="Times New Roman"/>
                          <a:ea typeface="Times New Roman"/>
                          <a:cs typeface="Times New Roman"/>
                        </a:rPr>
                        <a:t>3.648</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900">
                          <a:latin typeface="Times New Roman"/>
                          <a:ea typeface="Times New Roman"/>
                          <a:cs typeface="Times New Roman"/>
                        </a:rPr>
                        <a:t>11,8</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900">
                          <a:latin typeface="Times New Roman"/>
                          <a:ea typeface="Times New Roman"/>
                          <a:cs typeface="Times New Roman"/>
                        </a:rPr>
                        <a:t>14,0</a:t>
                      </a:r>
                      <a:endParaRPr lang="tr-TR"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900">
                          <a:latin typeface="Times New Roman"/>
                          <a:ea typeface="Times New Roman"/>
                          <a:cs typeface="Times New Roman"/>
                        </a:rPr>
                        <a:t>21,6</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2017-I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nSpc>
                          <a:spcPct val="115000"/>
                        </a:lnSpc>
                        <a:spcAft>
                          <a:spcPts val="0"/>
                        </a:spcAft>
                      </a:pPr>
                      <a:r>
                        <a:rPr lang="tr-TR" sz="900">
                          <a:solidFill>
                            <a:srgbClr val="000000"/>
                          </a:solidFill>
                          <a:latin typeface="Calibri"/>
                          <a:ea typeface="Times New Roman"/>
                          <a:cs typeface="Times New Roman"/>
                        </a:rPr>
                        <a:t>5,2</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27.686</a:t>
                      </a:r>
                      <a:endParaRPr lang="tr-TR"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3.639</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11,6</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13,8</a:t>
                      </a:r>
                      <a:endParaRPr lang="tr-TR"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spcAft>
                          <a:spcPts val="0"/>
                        </a:spcAft>
                      </a:pPr>
                      <a:r>
                        <a:rPr lang="tr-TR" sz="900">
                          <a:latin typeface="Times New Roman"/>
                          <a:ea typeface="Times New Roman"/>
                          <a:cs typeface="Times New Roman"/>
                        </a:rPr>
                        <a:t>22,1</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81915">
                <a:tc>
                  <a:txBody>
                    <a:bodyPr/>
                    <a:lstStyle/>
                    <a:p>
                      <a:pPr algn="r">
                        <a:lnSpc>
                          <a:spcPct val="115000"/>
                        </a:lnSpc>
                        <a:spcAft>
                          <a:spcPts val="0"/>
                        </a:spcAft>
                      </a:pPr>
                      <a:r>
                        <a:rPr lang="tr-TR" sz="900" b="1">
                          <a:solidFill>
                            <a:srgbClr val="000000"/>
                          </a:solidFill>
                          <a:latin typeface="Times New Roman"/>
                          <a:ea typeface="Times New Roman"/>
                          <a:cs typeface="Times New Roman"/>
                        </a:rPr>
                        <a:t>II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900">
                          <a:solidFill>
                            <a:srgbClr val="000000"/>
                          </a:solidFill>
                          <a:latin typeface="Calibri"/>
                          <a:ea typeface="Times New Roman"/>
                          <a:cs typeface="Times New Roman"/>
                        </a:rPr>
                        <a:t>5,1</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27.920</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3.540</a:t>
                      </a:r>
                      <a:endParaRPr lang="tr-TR"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tr-TR" sz="900">
                          <a:latin typeface="Times New Roman"/>
                          <a:ea typeface="Times New Roman"/>
                          <a:cs typeface="Times New Roman"/>
                        </a:rPr>
                        <a:t>11,3</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tr-TR" sz="900">
                          <a:latin typeface="Times New Roman"/>
                          <a:ea typeface="Times New Roman"/>
                          <a:cs typeface="Times New Roman"/>
                        </a:rPr>
                        <a:t>13,4</a:t>
                      </a:r>
                      <a:endParaRPr lang="tr-TR"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tr-TR" sz="900" dirty="0">
                          <a:latin typeface="Times New Roman"/>
                          <a:ea typeface="Times New Roman"/>
                          <a:cs typeface="Times New Roman"/>
                        </a:rPr>
                        <a:t>21,9</a:t>
                      </a:r>
                      <a:endParaRPr lang="tr-TR" sz="110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
        <p:nvSpPr>
          <p:cNvPr id="7" name="6 Dikdörtgen"/>
          <p:cNvSpPr/>
          <p:nvPr/>
        </p:nvSpPr>
        <p:spPr>
          <a:xfrm rot="10800000" flipV="1">
            <a:off x="4132813" y="4857424"/>
            <a:ext cx="2766772" cy="369332"/>
          </a:xfrm>
          <a:prstGeom prst="rect">
            <a:avLst/>
          </a:prstGeom>
        </p:spPr>
        <p:txBody>
          <a:bodyPr wrap="square">
            <a:spAutoFit/>
          </a:bodyPr>
          <a:lstStyle/>
          <a:p>
            <a:pPr lvl="0" fontAlgn="base">
              <a:spcBef>
                <a:spcPct val="0"/>
              </a:spcBef>
              <a:spcAft>
                <a:spcPct val="0"/>
              </a:spcAft>
            </a:pP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Kaynak:</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lang="tr-TR" sz="900" i="1" dirty="0" err="1">
                <a:ea typeface="Calibri" pitchFamily="34" charset="0"/>
                <a:cs typeface="Times New Roman" pitchFamily="18" charset="0"/>
              </a:rPr>
              <a:t>ü</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ik</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veri tabanı, Mevsim </a:t>
            </a:r>
            <a:r>
              <a:rPr kumimoji="0" lang="tr-TR" sz="9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etk</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Arındırılmış işg</a:t>
            </a:r>
            <a:r>
              <a:rPr lang="tr-TR" sz="900" i="1" dirty="0">
                <a:ea typeface="Calibri" pitchFamily="34" charset="0"/>
                <a:cs typeface="Times New Roman" pitchFamily="18" charset="0"/>
              </a:rPr>
              <a:t>ü</a:t>
            </a:r>
            <a:r>
              <a:rPr kumimoji="0" lang="tr-TR"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lang="tr-TR" sz="900" i="1" dirty="0">
                <a:ea typeface="Calibri" pitchFamily="34" charset="0"/>
                <a:cs typeface="Times New Roman" pitchFamily="18" charset="0"/>
              </a:rPr>
              <a:t>ü</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Büyümenin öteki yüzünde </a:t>
            </a:r>
            <a:r>
              <a:rPr lang="tr-TR" sz="1800" b="1" dirty="0" smtClean="0">
                <a:solidFill>
                  <a:srgbClr val="C00000"/>
                </a:solidFill>
              </a:rPr>
              <a:t>çifte açık </a:t>
            </a:r>
            <a:r>
              <a:rPr lang="tr-TR" sz="1800" dirty="0" smtClean="0">
                <a:solidFill>
                  <a:srgbClr val="C00000"/>
                </a:solidFill>
              </a:rPr>
              <a:t>tehlikesinin büyümesi de yatmaktadır.  Bir yandan bütçe açıkları büyümekte bir yandan da döviz açığı yani cari açık artmaktadır. Oldukça riskli bir sürüklenmedir bu. </a:t>
            </a:r>
            <a:endParaRPr lang="tr-TR" sz="1800" dirty="0">
              <a:solidFill>
                <a:srgbClr val="C00000"/>
              </a:solidFill>
            </a:endParaRPr>
          </a:p>
        </p:txBody>
      </p:sp>
      <p:graphicFrame>
        <p:nvGraphicFramePr>
          <p:cNvPr id="3" name="2 Grafik"/>
          <p:cNvGraphicFramePr/>
          <p:nvPr/>
        </p:nvGraphicFramePr>
        <p:xfrm>
          <a:off x="3851920" y="2204864"/>
          <a:ext cx="4535016" cy="2590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o"/>
          <p:cNvGraphicFramePr>
            <a:graphicFrameLocks noGrp="1"/>
          </p:cNvGraphicFramePr>
          <p:nvPr/>
        </p:nvGraphicFramePr>
        <p:xfrm>
          <a:off x="971600" y="1772816"/>
          <a:ext cx="2723624" cy="3516956"/>
        </p:xfrm>
        <a:graphic>
          <a:graphicData uri="http://schemas.openxmlformats.org/drawingml/2006/table">
            <a:tbl>
              <a:tblPr/>
              <a:tblGrid>
                <a:gridCol w="1614426"/>
                <a:gridCol w="555508"/>
                <a:gridCol w="553690"/>
              </a:tblGrid>
              <a:tr h="309010">
                <a:tc gridSpan="3">
                  <a:txBody>
                    <a:bodyPr/>
                    <a:lstStyle/>
                    <a:p>
                      <a:pPr>
                        <a:lnSpc>
                          <a:spcPct val="115000"/>
                        </a:lnSpc>
                        <a:spcAft>
                          <a:spcPts val="0"/>
                        </a:spcAft>
                      </a:pPr>
                      <a:r>
                        <a:rPr lang="tr-TR" sz="900" b="1">
                          <a:latin typeface="Times New Roman"/>
                          <a:ea typeface="Times New Roman"/>
                          <a:cs typeface="Times New Roman"/>
                        </a:rPr>
                        <a:t>MERKEZİ YÖNETİM BÜTÇE AÇIĞI VE FİNANSMANI (Ocak-Temmuz),Milyon TL</a:t>
                      </a:r>
                      <a:r>
                        <a:rPr lang="tr-TR" sz="900" b="1" baseline="30000">
                          <a:latin typeface="Times New Roman"/>
                          <a:ea typeface="Times New Roman"/>
                          <a:cs typeface="Times New Roman"/>
                        </a:rPr>
                        <a:t> </a:t>
                      </a:r>
                      <a:endParaRPr lang="tr-TR" sz="1100">
                        <a:latin typeface="Calibri"/>
                        <a:ea typeface="Calibri"/>
                        <a:cs typeface="Times New Roman"/>
                      </a:endParaRPr>
                    </a:p>
                  </a:txBody>
                  <a:tcPr marL="44450" marR="44450" marT="0"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r>
              <a:tr h="377679">
                <a:tc>
                  <a:txBody>
                    <a:bodyPr/>
                    <a:lstStyle/>
                    <a:p>
                      <a:endParaRPr lang="tr-T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900" b="1">
                          <a:latin typeface="Times New Roman TUR"/>
                          <a:ea typeface="Times New Roman"/>
                          <a:cs typeface="Times New Roman"/>
                        </a:rPr>
                        <a:t>2016,</a:t>
                      </a:r>
                      <a:endParaRPr lang="tr-TR" sz="1100">
                        <a:latin typeface="Calibri"/>
                        <a:ea typeface="Calibri"/>
                        <a:cs typeface="Times New Roman"/>
                      </a:endParaRPr>
                    </a:p>
                    <a:p>
                      <a:pPr algn="r">
                        <a:lnSpc>
                          <a:spcPct val="115000"/>
                        </a:lnSpc>
                        <a:spcAft>
                          <a:spcPts val="0"/>
                        </a:spcAft>
                      </a:pPr>
                      <a:r>
                        <a:rPr lang="tr-TR" sz="900" b="1">
                          <a:latin typeface="Times New Roman TUR"/>
                          <a:ea typeface="Times New Roman"/>
                          <a:cs typeface="Times New Roman"/>
                        </a:rPr>
                        <a:t>7ay</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nSpc>
                          <a:spcPct val="115000"/>
                        </a:lnSpc>
                        <a:spcAft>
                          <a:spcPts val="0"/>
                        </a:spcAft>
                      </a:pPr>
                      <a:r>
                        <a:rPr lang="tr-TR" sz="1100">
                          <a:solidFill>
                            <a:srgbClr val="000000"/>
                          </a:solidFill>
                          <a:latin typeface="Calibri"/>
                          <a:ea typeface="Times New Roman"/>
                          <a:cs typeface="Times New Roman"/>
                        </a:rPr>
                        <a:t>2017,</a:t>
                      </a:r>
                      <a:endParaRPr lang="tr-TR" sz="1100">
                        <a:latin typeface="Calibri"/>
                        <a:ea typeface="Calibri"/>
                        <a:cs typeface="Times New Roman"/>
                      </a:endParaRPr>
                    </a:p>
                    <a:p>
                      <a:pPr>
                        <a:lnSpc>
                          <a:spcPct val="115000"/>
                        </a:lnSpc>
                        <a:spcAft>
                          <a:spcPts val="0"/>
                        </a:spcAft>
                      </a:pPr>
                      <a:r>
                        <a:rPr lang="tr-TR" sz="1100">
                          <a:solidFill>
                            <a:srgbClr val="000000"/>
                          </a:solidFill>
                          <a:latin typeface="Calibri"/>
                          <a:ea typeface="Times New Roman"/>
                          <a:cs typeface="Times New Roman"/>
                        </a:rPr>
                        <a:t>7 ay</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r>
              <a:tr h="289231">
                <a:tc>
                  <a:txBody>
                    <a:bodyPr/>
                    <a:lstStyle/>
                    <a:p>
                      <a:pPr>
                        <a:lnSpc>
                          <a:spcPct val="115000"/>
                        </a:lnSpc>
                        <a:spcAft>
                          <a:spcPts val="0"/>
                        </a:spcAft>
                      </a:pPr>
                      <a:r>
                        <a:rPr lang="tr-TR" sz="900" b="1">
                          <a:latin typeface="Times New Roman"/>
                          <a:ea typeface="Times New Roman"/>
                          <a:cs typeface="Times New Roman"/>
                        </a:rPr>
                        <a:t>Gelirler</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900" b="1">
                          <a:latin typeface="Times New Roman TUR"/>
                          <a:ea typeface="Times New Roman"/>
                          <a:cs typeface="Times New Roman"/>
                        </a:rPr>
                        <a:t>317.544</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351.665</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r>
              <a:tr h="289231">
                <a:tc>
                  <a:txBody>
                    <a:bodyPr/>
                    <a:lstStyle/>
                    <a:p>
                      <a:pPr>
                        <a:lnSpc>
                          <a:spcPct val="115000"/>
                        </a:lnSpc>
                        <a:spcAft>
                          <a:spcPts val="0"/>
                        </a:spcAft>
                      </a:pPr>
                      <a:r>
                        <a:rPr lang="tr-TR" sz="900" b="1">
                          <a:latin typeface="Times New Roman"/>
                          <a:ea typeface="Times New Roman"/>
                          <a:cs typeface="Times New Roman"/>
                        </a:rPr>
                        <a:t>Harcamalar</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316.266</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800" b="1">
                          <a:latin typeface="Times New Roman TUR"/>
                          <a:ea typeface="Times New Roman"/>
                          <a:cs typeface="Times New Roman"/>
                        </a:rPr>
                        <a:t>375.975</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r>
              <a:tr h="270571">
                <a:tc>
                  <a:txBody>
                    <a:bodyPr/>
                    <a:lstStyle/>
                    <a:p>
                      <a:pPr>
                        <a:lnSpc>
                          <a:spcPct val="115000"/>
                        </a:lnSpc>
                        <a:spcAft>
                          <a:spcPts val="0"/>
                        </a:spcAft>
                      </a:pPr>
                      <a:r>
                        <a:rPr lang="tr-TR" sz="900" b="1">
                          <a:latin typeface="Times New Roman"/>
                          <a:ea typeface="Times New Roman"/>
                          <a:cs typeface="Times New Roman"/>
                        </a:rPr>
                        <a:t>Bütçe Dengesi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a:lnSpc>
                          <a:spcPct val="115000"/>
                        </a:lnSpc>
                        <a:spcAft>
                          <a:spcPts val="0"/>
                        </a:spcAft>
                      </a:pPr>
                      <a:r>
                        <a:rPr lang="tr-TR" sz="900" b="1">
                          <a:latin typeface="Times New Roman TUR"/>
                          <a:ea typeface="Times New Roman"/>
                          <a:cs typeface="Times New Roman"/>
                        </a:rPr>
                        <a:t>1.278</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-24.310</a:t>
                      </a:r>
                      <a:endParaRPr lang="tr-TR" sz="1100">
                        <a:latin typeface="Calibri"/>
                        <a:ea typeface="Calibri"/>
                        <a:cs typeface="Times New Roman"/>
                      </a:endParaRPr>
                    </a:p>
                  </a:txBody>
                  <a:tcPr marL="44450" marR="44450" marT="0" marB="0" anchor="b">
                    <a:lnL>
                      <a:noFill/>
                    </a:lnL>
                    <a:lnR>
                      <a:noFill/>
                    </a:lnR>
                    <a:lnT>
                      <a:noFill/>
                    </a:lnT>
                    <a:lnB>
                      <a:noFill/>
                    </a:lnB>
                    <a:solidFill>
                      <a:srgbClr val="FFFF00"/>
                    </a:solidFill>
                  </a:tcPr>
                </a:tc>
              </a:tr>
              <a:tr h="289231">
                <a:tc>
                  <a:txBody>
                    <a:bodyPr/>
                    <a:lstStyle/>
                    <a:p>
                      <a:pPr>
                        <a:lnSpc>
                          <a:spcPct val="115000"/>
                        </a:lnSpc>
                        <a:spcAft>
                          <a:spcPts val="0"/>
                        </a:spcAft>
                      </a:pPr>
                      <a:r>
                        <a:rPr lang="tr-TR" sz="900" b="1">
                          <a:latin typeface="Times New Roman"/>
                          <a:ea typeface="Times New Roman"/>
                          <a:cs typeface="Times New Roman"/>
                        </a:rPr>
                        <a:t>Nakit Dengesi</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a:lnSpc>
                          <a:spcPct val="115000"/>
                        </a:lnSpc>
                        <a:spcAft>
                          <a:spcPts val="0"/>
                        </a:spcAft>
                      </a:pPr>
                      <a:r>
                        <a:rPr lang="tr-TR" sz="900" b="1">
                          <a:latin typeface="Times New Roman TUR"/>
                          <a:ea typeface="Times New Roman"/>
                          <a:cs typeface="Times New Roman"/>
                        </a:rPr>
                        <a:t>-2.932</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-21.347</a:t>
                      </a:r>
                      <a:endParaRPr lang="tr-TR" sz="1100">
                        <a:latin typeface="Calibri"/>
                        <a:ea typeface="Calibri"/>
                        <a:cs typeface="Times New Roman"/>
                      </a:endParaRPr>
                    </a:p>
                  </a:txBody>
                  <a:tcPr marL="44450" marR="44450" marT="0" marB="0" anchor="b">
                    <a:lnL>
                      <a:noFill/>
                    </a:lnL>
                    <a:lnR>
                      <a:noFill/>
                    </a:lnR>
                    <a:lnT>
                      <a:noFill/>
                    </a:lnT>
                    <a:lnB>
                      <a:noFill/>
                    </a:lnB>
                    <a:solidFill>
                      <a:srgbClr val="FCD5B4"/>
                    </a:solidFill>
                  </a:tcPr>
                </a:tc>
              </a:tr>
              <a:tr h="289231">
                <a:tc>
                  <a:txBody>
                    <a:bodyPr/>
                    <a:lstStyle/>
                    <a:p>
                      <a:pPr>
                        <a:lnSpc>
                          <a:spcPct val="115000"/>
                        </a:lnSpc>
                        <a:spcAft>
                          <a:spcPts val="0"/>
                        </a:spcAft>
                      </a:pPr>
                      <a:r>
                        <a:rPr lang="tr-TR" sz="900" b="1">
                          <a:latin typeface="Times New Roman"/>
                          <a:ea typeface="Times New Roman"/>
                          <a:cs typeface="Times New Roman"/>
                        </a:rPr>
                        <a:t>Finansman</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r">
                        <a:lnSpc>
                          <a:spcPct val="115000"/>
                        </a:lnSpc>
                        <a:spcAft>
                          <a:spcPts val="0"/>
                        </a:spcAft>
                      </a:pPr>
                      <a:r>
                        <a:rPr lang="tr-TR" sz="900" b="1">
                          <a:latin typeface="Times New Roman TUR"/>
                          <a:ea typeface="Times New Roman"/>
                          <a:cs typeface="Times New Roman"/>
                        </a:rPr>
                        <a:t>2.932</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21.347</a:t>
                      </a:r>
                      <a:endParaRPr lang="tr-TR" sz="1100">
                        <a:latin typeface="Calibri"/>
                        <a:ea typeface="Calibri"/>
                        <a:cs typeface="Times New Roman"/>
                      </a:endParaRPr>
                    </a:p>
                  </a:txBody>
                  <a:tcPr marL="44450" marR="44450" marT="0" marB="0" anchor="b">
                    <a:lnL>
                      <a:noFill/>
                    </a:lnL>
                    <a:lnR>
                      <a:noFill/>
                    </a:lnR>
                    <a:lnT>
                      <a:noFill/>
                    </a:lnT>
                    <a:lnB>
                      <a:noFill/>
                    </a:lnB>
                    <a:solidFill>
                      <a:srgbClr val="DAEEF3"/>
                    </a:solidFill>
                  </a:tcPr>
                </a:tc>
              </a:tr>
              <a:tr h="270571">
                <a:tc>
                  <a:txBody>
                    <a:bodyPr/>
                    <a:lstStyle/>
                    <a:p>
                      <a:pPr>
                        <a:lnSpc>
                          <a:spcPct val="115000"/>
                        </a:lnSpc>
                        <a:spcAft>
                          <a:spcPts val="0"/>
                        </a:spcAft>
                      </a:pPr>
                      <a:r>
                        <a:rPr lang="tr-TR" sz="900" b="1">
                          <a:latin typeface="Times New Roman"/>
                          <a:ea typeface="Times New Roman"/>
                          <a:cs typeface="Times New Roman"/>
                        </a:rPr>
                        <a:t>   Dış Borçlanma, Net</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tr-TR" sz="900" b="1">
                          <a:latin typeface="Times New Roman TUR"/>
                          <a:ea typeface="Times New Roman"/>
                          <a:cs typeface="Times New Roman"/>
                        </a:rPr>
                        <a:t>6.169</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11.683</a:t>
                      </a:r>
                      <a:endParaRPr lang="tr-TR" sz="1100">
                        <a:latin typeface="Calibri"/>
                        <a:ea typeface="Calibri"/>
                        <a:cs typeface="Times New Roman"/>
                      </a:endParaRPr>
                    </a:p>
                  </a:txBody>
                  <a:tcPr marL="44450" marR="44450" marT="0" marB="0" anchor="b">
                    <a:lnL>
                      <a:noFill/>
                    </a:lnL>
                    <a:lnR>
                      <a:noFill/>
                    </a:lnR>
                    <a:lnT>
                      <a:noFill/>
                    </a:lnT>
                    <a:lnB>
                      <a:noFill/>
                    </a:lnB>
                    <a:solidFill>
                      <a:srgbClr val="FFFFFF"/>
                    </a:solidFill>
                  </a:tcPr>
                </a:tc>
              </a:tr>
              <a:tr h="401191">
                <a:tc>
                  <a:txBody>
                    <a:bodyPr/>
                    <a:lstStyle/>
                    <a:p>
                      <a:pPr>
                        <a:lnSpc>
                          <a:spcPct val="115000"/>
                        </a:lnSpc>
                        <a:spcAft>
                          <a:spcPts val="0"/>
                        </a:spcAft>
                      </a:pPr>
                      <a:r>
                        <a:rPr lang="tr-TR" sz="900" b="1">
                          <a:latin typeface="Times New Roman"/>
                          <a:ea typeface="Times New Roman"/>
                          <a:cs typeface="Times New Roman"/>
                        </a:rPr>
                        <a:t>   İç Borçlanma, Net</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tr-TR" sz="900" b="1">
                          <a:latin typeface="Times New Roman TUR"/>
                          <a:ea typeface="Times New Roman"/>
                          <a:cs typeface="Times New Roman"/>
                        </a:rPr>
                        <a:t>15.185</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35.992</a:t>
                      </a:r>
                      <a:endParaRPr lang="tr-TR" sz="1100">
                        <a:latin typeface="Calibri"/>
                        <a:ea typeface="Calibri"/>
                        <a:cs typeface="Times New Roman"/>
                      </a:endParaRPr>
                    </a:p>
                  </a:txBody>
                  <a:tcPr marL="44450" marR="44450" marT="0" marB="0" anchor="b">
                    <a:lnL>
                      <a:noFill/>
                    </a:lnL>
                    <a:lnR>
                      <a:noFill/>
                    </a:lnR>
                    <a:lnT>
                      <a:noFill/>
                    </a:lnT>
                    <a:lnB>
                      <a:noFill/>
                    </a:lnB>
                    <a:solidFill>
                      <a:srgbClr val="FFFFFF"/>
                    </a:solidFill>
                  </a:tcPr>
                </a:tc>
              </a:tr>
              <a:tr h="401191">
                <a:tc>
                  <a:txBody>
                    <a:bodyPr/>
                    <a:lstStyle/>
                    <a:p>
                      <a:pPr>
                        <a:lnSpc>
                          <a:spcPct val="115000"/>
                        </a:lnSpc>
                        <a:spcAft>
                          <a:spcPts val="0"/>
                        </a:spcAft>
                      </a:pPr>
                      <a:r>
                        <a:rPr lang="tr-TR" sz="900" b="1">
                          <a:latin typeface="Times New Roman"/>
                          <a:ea typeface="Times New Roman"/>
                          <a:cs typeface="Times New Roman"/>
                        </a:rPr>
                        <a:t>   Net Borç Verme (-)</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tr-TR" sz="900" b="1">
                          <a:latin typeface="Times New Roman TUR"/>
                          <a:ea typeface="Times New Roman"/>
                          <a:cs typeface="Times New Roman"/>
                        </a:rPr>
                        <a:t>-482</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15000"/>
                        </a:lnSpc>
                        <a:spcAft>
                          <a:spcPts val="0"/>
                        </a:spcAft>
                      </a:pPr>
                      <a:r>
                        <a:rPr lang="tr-TR" sz="1100">
                          <a:solidFill>
                            <a:srgbClr val="000000"/>
                          </a:solidFill>
                          <a:latin typeface="Calibri"/>
                          <a:ea typeface="Times New Roman"/>
                          <a:cs typeface="Times New Roman"/>
                        </a:rPr>
                        <a:t>-162</a:t>
                      </a:r>
                      <a:endParaRPr lang="tr-TR" sz="1100">
                        <a:latin typeface="Calibri"/>
                        <a:ea typeface="Calibri"/>
                        <a:cs typeface="Times New Roman"/>
                      </a:endParaRPr>
                    </a:p>
                  </a:txBody>
                  <a:tcPr marL="44450" marR="44450" marT="0" marB="0" anchor="b">
                    <a:lnL>
                      <a:noFill/>
                    </a:lnL>
                    <a:lnR>
                      <a:noFill/>
                    </a:lnR>
                    <a:lnT>
                      <a:noFill/>
                    </a:lnT>
                    <a:lnB>
                      <a:noFill/>
                    </a:lnB>
                    <a:solidFill>
                      <a:srgbClr val="FFFFFF"/>
                    </a:solidFill>
                  </a:tcPr>
                </a:tc>
              </a:tr>
              <a:tr h="195930">
                <a:tc>
                  <a:txBody>
                    <a:bodyPr/>
                    <a:lstStyle/>
                    <a:p>
                      <a:pPr>
                        <a:lnSpc>
                          <a:spcPct val="115000"/>
                        </a:lnSpc>
                        <a:spcAft>
                          <a:spcPts val="0"/>
                        </a:spcAft>
                      </a:pPr>
                      <a:r>
                        <a:rPr lang="tr-TR" sz="900" b="1">
                          <a:latin typeface="Times New Roman"/>
                          <a:ea typeface="Times New Roman"/>
                          <a:cs typeface="Times New Roman"/>
                        </a:rPr>
                        <a:t>   Kasa/Banka ve Diğer İşlemler</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tr-TR" sz="900" b="1">
                          <a:latin typeface="Times New Roman TUR"/>
                          <a:ea typeface="Times New Roman"/>
                          <a:cs typeface="Times New Roman"/>
                        </a:rPr>
                        <a:t>-18.904</a:t>
                      </a:r>
                      <a:endParaRPr lang="tr-TR"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15000"/>
                        </a:lnSpc>
                        <a:spcAft>
                          <a:spcPts val="0"/>
                        </a:spcAft>
                      </a:pPr>
                      <a:r>
                        <a:rPr lang="tr-TR" sz="1100" dirty="0">
                          <a:solidFill>
                            <a:srgbClr val="000000"/>
                          </a:solidFill>
                          <a:latin typeface="Calibri"/>
                          <a:ea typeface="Times New Roman"/>
                          <a:cs typeface="Times New Roman"/>
                        </a:rPr>
                        <a:t>-26.491</a:t>
                      </a:r>
                      <a:endParaRPr lang="tr-TR" sz="1100" dirty="0">
                        <a:latin typeface="Calibri"/>
                        <a:ea typeface="Calibri"/>
                        <a:cs typeface="Times New Roman"/>
                      </a:endParaRPr>
                    </a:p>
                  </a:txBody>
                  <a:tcPr marL="44450" marR="44450" marT="0" marB="0" anchor="b">
                    <a:lnL>
                      <a:noFill/>
                    </a:lnL>
                    <a:lnR>
                      <a:noFill/>
                    </a:lnR>
                    <a:lnT>
                      <a:noFill/>
                    </a:lnT>
                    <a:lnB>
                      <a:noFill/>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TÜİK, 2016, 3. çeyreğinde krize girme eğilimi gösteren ekonominin 3 çeyrektir büyüdüğünü açıkladı. 2017’nin ilk yarısının büyümesi yüzde 5. </a:t>
            </a:r>
            <a:endParaRPr lang="tr-TR" sz="1800" dirty="0">
              <a:solidFill>
                <a:srgbClr val="C00000"/>
              </a:solidFill>
            </a:endParaRPr>
          </a:p>
        </p:txBody>
      </p:sp>
      <p:sp>
        <p:nvSpPr>
          <p:cNvPr id="3" name="2 İçerik Yer Tutucusu"/>
          <p:cNvSpPr>
            <a:spLocks noGrp="1"/>
          </p:cNvSpPr>
          <p:nvPr>
            <p:ph idx="1"/>
          </p:nvPr>
        </p:nvSpPr>
        <p:spPr/>
        <p:txBody>
          <a:bodyPr/>
          <a:lstStyle/>
          <a:p>
            <a:endParaRPr lang="tr-TR" dirty="0"/>
          </a:p>
          <a:p>
            <a:pPr>
              <a:buNone/>
            </a:pPr>
            <a:endParaRPr lang="tr-TR"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5" name="Grafik 7"/>
          <p:cNvGraphicFramePr>
            <a:graphicFrameLocks/>
          </p:cNvGraphicFramePr>
          <p:nvPr/>
        </p:nvGraphicFramePr>
        <p:xfrm>
          <a:off x="899592" y="1916832"/>
          <a:ext cx="6408712" cy="3240360"/>
        </p:xfrm>
        <a:graphic>
          <a:graphicData uri="http://schemas.openxmlformats.org/presentationml/2006/ole">
            <p:oleObj spid="_x0000_s1025" name="Çizelge" r:id="rId3" imgW="4590686" imgH="2749534" progId="Excel.Chart.8">
              <p:embed/>
            </p:oleObj>
          </a:graphicData>
        </a:graphic>
      </p:graphicFrame>
      <p:sp>
        <p:nvSpPr>
          <p:cNvPr id="1027" name="Rectangle 3"/>
          <p:cNvSpPr>
            <a:spLocks noChangeArrowheads="1"/>
          </p:cNvSpPr>
          <p:nvPr/>
        </p:nvSpPr>
        <p:spPr bwMode="auto">
          <a:xfrm>
            <a:off x="0" y="2752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err="1" smtClean="0">
                <a:solidFill>
                  <a:srgbClr val="C00000"/>
                </a:solidFill>
              </a:rPr>
              <a:t>TÜİK’in</a:t>
            </a:r>
            <a:r>
              <a:rPr lang="tr-TR" sz="1800" dirty="0" smtClean="0">
                <a:solidFill>
                  <a:srgbClr val="C00000"/>
                </a:solidFill>
              </a:rPr>
              <a:t> yeni serisi birçok eleştiriye açık. Daha şimdiden sık sık revizyonlar yapmak zorunda kalınıyor.</a:t>
            </a:r>
            <a:endParaRPr lang="tr-TR" sz="1800" dirty="0">
              <a:solidFill>
                <a:srgbClr val="C00000"/>
              </a:solidFill>
            </a:endParaRPr>
          </a:p>
        </p:txBody>
      </p:sp>
      <p:graphicFrame>
        <p:nvGraphicFramePr>
          <p:cNvPr id="4" name="3 İçerik Yer Tutucusu"/>
          <p:cNvGraphicFramePr>
            <a:graphicFrameLocks noGrp="1"/>
          </p:cNvGraphicFramePr>
          <p:nvPr>
            <p:ph idx="1"/>
          </p:nvPr>
        </p:nvGraphicFramePr>
        <p:xfrm>
          <a:off x="457200" y="1600201"/>
          <a:ext cx="8003232" cy="44210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Açıklanan büyüme oranı, Türkiye benzeri ülkelerde yaşanlardan ayrışmıyor. Çevre yükselen ülkelerde </a:t>
            </a:r>
            <a:r>
              <a:rPr lang="tr-TR" sz="1800" dirty="0" err="1" smtClean="0">
                <a:solidFill>
                  <a:srgbClr val="C00000"/>
                </a:solidFill>
              </a:rPr>
              <a:t>ort</a:t>
            </a:r>
            <a:r>
              <a:rPr lang="tr-TR" sz="1800" dirty="0" smtClean="0">
                <a:solidFill>
                  <a:srgbClr val="C00000"/>
                </a:solidFill>
              </a:rPr>
              <a:t>. büyüme yüzde 4,5.</a:t>
            </a:r>
            <a:endParaRPr lang="tr-TR" sz="1800" dirty="0">
              <a:solidFill>
                <a:srgbClr val="C00000"/>
              </a:solidFill>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145" name="Grafik 2"/>
          <p:cNvGraphicFramePr>
            <a:graphicFrameLocks/>
          </p:cNvGraphicFramePr>
          <p:nvPr/>
        </p:nvGraphicFramePr>
        <p:xfrm>
          <a:off x="899592" y="1988840"/>
          <a:ext cx="7488832" cy="3816424"/>
        </p:xfrm>
        <a:graphic>
          <a:graphicData uri="http://schemas.openxmlformats.org/presentationml/2006/ole">
            <p:oleObj spid="_x0000_s6145" name="Çizelge" r:id="rId3" imgW="4791871" imgH="2999492" progId="Excel.Chart.8">
              <p:embed/>
            </p:oleObj>
          </a:graphicData>
        </a:graphic>
      </p:graphicFrame>
      <p:sp>
        <p:nvSpPr>
          <p:cNvPr id="6147" name="Rectangle 3"/>
          <p:cNvSpPr>
            <a:spLocks noChangeArrowheads="1"/>
          </p:cNvSpPr>
          <p:nvPr/>
        </p:nvSpPr>
        <p:spPr bwMode="auto">
          <a:xfrm>
            <a:off x="0" y="3000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solidFill>
                  <a:srgbClr val="C00000"/>
                </a:solidFill>
              </a:rPr>
              <a:t>2017 başından bu yana sıcak para ABD’den </a:t>
            </a:r>
            <a:r>
              <a:rPr lang="tr-TR" sz="1800" dirty="0" err="1" smtClean="0">
                <a:solidFill>
                  <a:srgbClr val="C00000"/>
                </a:solidFill>
              </a:rPr>
              <a:t>Trump’dan</a:t>
            </a:r>
            <a:r>
              <a:rPr lang="tr-TR" sz="1800" dirty="0" smtClean="0">
                <a:solidFill>
                  <a:srgbClr val="C00000"/>
                </a:solidFill>
              </a:rPr>
              <a:t> umduğunu </a:t>
            </a:r>
            <a:r>
              <a:rPr lang="tr-TR" sz="1800" dirty="0" err="1" smtClean="0">
                <a:solidFill>
                  <a:srgbClr val="C00000"/>
                </a:solidFill>
              </a:rPr>
              <a:t>bulamayaınca</a:t>
            </a:r>
            <a:r>
              <a:rPr lang="tr-TR" sz="1800" dirty="0" smtClean="0">
                <a:solidFill>
                  <a:srgbClr val="C00000"/>
                </a:solidFill>
              </a:rPr>
              <a:t>, geçici park yeri de olsa, Türkiye gibi ülkeleri seçti. Buradaki ehven faizlerle oyalanıyor</a:t>
            </a:r>
            <a:endParaRPr lang="tr-TR" sz="1800" dirty="0">
              <a:solidFill>
                <a:srgbClr val="C00000"/>
              </a:solidFill>
            </a:endParaRPr>
          </a:p>
        </p:txBody>
      </p:sp>
      <p:pic>
        <p:nvPicPr>
          <p:cNvPr id="19458" name="Resim 3"/>
          <p:cNvPicPr>
            <a:picLocks noChangeAspect="1" noChangeArrowheads="1"/>
          </p:cNvPicPr>
          <p:nvPr/>
        </p:nvPicPr>
        <p:blipFill>
          <a:blip r:embed="rId2" cstate="print"/>
          <a:srcRect/>
          <a:stretch>
            <a:fillRect/>
          </a:stretch>
        </p:blipFill>
        <p:spPr bwMode="auto">
          <a:xfrm>
            <a:off x="755576" y="1583086"/>
            <a:ext cx="7921636" cy="39341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4638"/>
            <a:ext cx="8291264" cy="778098"/>
          </a:xfrm>
        </p:spPr>
        <p:txBody>
          <a:bodyPr>
            <a:normAutofit fontScale="90000"/>
          </a:bodyPr>
          <a:lstStyle/>
          <a:p>
            <a:r>
              <a:rPr lang="tr-TR" sz="1800" dirty="0" smtClean="0">
                <a:solidFill>
                  <a:srgbClr val="C00000"/>
                </a:solidFill>
              </a:rPr>
              <a:t>Türkiye’den 2015 ve 2016’da uzaklaşan sıcak para 2017’de geri döndü.Bu, dolar fiyatını da geriye çekti. İthalatı, üretimi, ucuza da olsa ihracatı ve inşaata dönük yatırımları hızlandırdı</a:t>
            </a:r>
            <a:endParaRPr lang="tr-TR" sz="1800" dirty="0">
              <a:solidFill>
                <a:srgbClr val="C00000"/>
              </a:solidFill>
            </a:endParaRPr>
          </a:p>
        </p:txBody>
      </p:sp>
      <p:graphicFrame>
        <p:nvGraphicFramePr>
          <p:cNvPr id="5" name="4 İçerik Yer Tutucusu"/>
          <p:cNvGraphicFramePr>
            <a:graphicFrameLocks noGrp="1"/>
          </p:cNvGraphicFramePr>
          <p:nvPr>
            <p:ph sz="half" idx="1"/>
          </p:nvPr>
        </p:nvGraphicFramePr>
        <p:xfrm>
          <a:off x="457200" y="1556792"/>
          <a:ext cx="4906888" cy="45693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İçerik Yer Tutucusu"/>
          <p:cNvGraphicFramePr>
            <a:graphicFrameLocks noGrp="1"/>
          </p:cNvGraphicFramePr>
          <p:nvPr>
            <p:ph sz="half" idx="2"/>
          </p:nvPr>
        </p:nvGraphicFramePr>
        <p:xfrm>
          <a:off x="5508625" y="2205038"/>
          <a:ext cx="3240088" cy="21605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47248" cy="922114"/>
          </a:xfrm>
        </p:spPr>
        <p:txBody>
          <a:bodyPr>
            <a:normAutofit/>
          </a:bodyPr>
          <a:lstStyle/>
          <a:p>
            <a:r>
              <a:rPr lang="tr-TR" sz="1800" dirty="0" smtClean="0">
                <a:solidFill>
                  <a:srgbClr val="C00000"/>
                </a:solidFill>
              </a:rPr>
              <a:t>Büyümeye eşlik eden ikinci etken KGF kredileri de dahil olmak üzere kredi genişlemesi oldu. Kredi hacmi yılda %23 arttı ve 2 trilyon TL’ye yaklaştı.  </a:t>
            </a:r>
            <a:endParaRPr lang="tr-TR" sz="1800" dirty="0">
              <a:solidFill>
                <a:srgbClr val="C00000"/>
              </a:solidFill>
            </a:endParaRPr>
          </a:p>
        </p:txBody>
      </p:sp>
      <p:graphicFrame>
        <p:nvGraphicFramePr>
          <p:cNvPr id="3" name="2 Grafik"/>
          <p:cNvGraphicFramePr/>
          <p:nvPr/>
        </p:nvGraphicFramePr>
        <p:xfrm>
          <a:off x="1331640" y="2060848"/>
          <a:ext cx="6120680"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err="1" smtClean="0">
                <a:solidFill>
                  <a:srgbClr val="C00000"/>
                </a:solidFill>
              </a:rPr>
              <a:t>Sektörel</a:t>
            </a:r>
            <a:r>
              <a:rPr lang="tr-TR" sz="2000" dirty="0" smtClean="0">
                <a:solidFill>
                  <a:srgbClr val="C00000"/>
                </a:solidFill>
              </a:rPr>
              <a:t> olarak sanayi, dar anlamda da imalat sanayi yüzde 6 dolayında büyümüş göründü</a:t>
            </a:r>
            <a:r>
              <a:rPr lang="tr-TR" dirty="0" smtClean="0"/>
              <a:t>.</a:t>
            </a:r>
            <a:r>
              <a:rPr lang="tr-TR" sz="2000" dirty="0" smtClean="0">
                <a:solidFill>
                  <a:srgbClr val="C00000"/>
                </a:solidFill>
              </a:rPr>
              <a:t>İç pazardan çok ihracat için üretim öne çıktı. </a:t>
            </a:r>
            <a:endParaRPr lang="tr-TR" sz="2000" dirty="0">
              <a:solidFill>
                <a:srgbClr val="C00000"/>
              </a:solidFill>
            </a:endParaRPr>
          </a:p>
        </p:txBody>
      </p:sp>
      <p:pic>
        <p:nvPicPr>
          <p:cNvPr id="20482" name="Grafik 8"/>
          <p:cNvPicPr>
            <a:picLocks noChangeArrowheads="1"/>
          </p:cNvPicPr>
          <p:nvPr/>
        </p:nvPicPr>
        <p:blipFill>
          <a:blip r:embed="rId2" cstate="print"/>
          <a:srcRect/>
          <a:stretch>
            <a:fillRect/>
          </a:stretch>
        </p:blipFill>
        <p:spPr bwMode="auto">
          <a:xfrm>
            <a:off x="1331640" y="1772816"/>
            <a:ext cx="5311130" cy="34563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76672"/>
            <a:ext cx="7643192" cy="720080"/>
          </a:xfrm>
        </p:spPr>
        <p:txBody>
          <a:bodyPr>
            <a:normAutofit/>
          </a:bodyPr>
          <a:lstStyle/>
          <a:p>
            <a:r>
              <a:rPr lang="tr-TR" sz="1800" dirty="0" smtClean="0">
                <a:solidFill>
                  <a:srgbClr val="C00000"/>
                </a:solidFill>
              </a:rPr>
              <a:t>Büyüme iç talepten çok, dışa satım ve inşaat dönük yatırımlarla ilerledi.</a:t>
            </a:r>
            <a:endParaRPr lang="tr-TR" sz="1800" dirty="0">
              <a:solidFill>
                <a:srgbClr val="C00000"/>
              </a:solidFill>
            </a:endParaRPr>
          </a:p>
        </p:txBody>
      </p:sp>
      <p:graphicFrame>
        <p:nvGraphicFramePr>
          <p:cNvPr id="3" name="2 Grafik"/>
          <p:cNvGraphicFramePr/>
          <p:nvPr/>
        </p:nvGraphicFramePr>
        <p:xfrm>
          <a:off x="1763688" y="1916832"/>
          <a:ext cx="5616624"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TotalTime>
  <Words>584</Words>
  <Application>Microsoft Office PowerPoint</Application>
  <PresentationFormat>Ekran Gösterisi (4:3)</PresentationFormat>
  <Paragraphs>124</Paragraphs>
  <Slides>17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Ofis Teması</vt:lpstr>
      <vt:lpstr>Microsoft Office Excel Grafiği</vt:lpstr>
      <vt:lpstr>Dopingli büyümenin öteki yüzü: </vt:lpstr>
      <vt:lpstr>TÜİK, 2016, 3. çeyreğinde krize girme eğilimi gösteren ekonominin 3 çeyrektir büyüdüğünü açıkladı. 2017’nin ilk yarısının büyümesi yüzde 5. </vt:lpstr>
      <vt:lpstr>TÜİK’in yeni serisi birçok eleştiriye açık. Daha şimdiden sık sık revizyonlar yapmak zorunda kalınıyor.</vt:lpstr>
      <vt:lpstr>Açıklanan büyüme oranı, Türkiye benzeri ülkelerde yaşanlardan ayrışmıyor. Çevre yükselen ülkelerde ort. büyüme yüzde 4,5.</vt:lpstr>
      <vt:lpstr>2017 başından bu yana sıcak para ABD’den Trump’dan umduğunu bulamayaınca, geçici park yeri de olsa, Türkiye gibi ülkeleri seçti. Buradaki ehven faizlerle oyalanıyor</vt:lpstr>
      <vt:lpstr>Türkiye’den 2015 ve 2016’da uzaklaşan sıcak para 2017’de geri döndü.Bu, dolar fiyatını da geriye çekti. İthalatı, üretimi, ucuza da olsa ihracatı ve inşaata dönük yatırımları hızlandırdı</vt:lpstr>
      <vt:lpstr>Büyümeye eşlik eden ikinci etken KGF kredileri de dahil olmak üzere kredi genişlemesi oldu. Kredi hacmi yılda %23 arttı ve 2 trilyon TL’ye yaklaştı.  </vt:lpstr>
      <vt:lpstr>Sektörel olarak sanayi, dar anlamda da imalat sanayi yüzde 6 dolayında büyümüş göründü.İç pazardan çok ihracat için üretim öne çıktı. </vt:lpstr>
      <vt:lpstr>Büyüme iç talepten çok, dışa satım ve inşaat dönük yatırımlarla ilerledi.</vt:lpstr>
      <vt:lpstr>Daha önceleri büyümenin lokomotifi olan iç talep, 2017’de ikinci plana düştü. Bunun alım gücü düşüşü kadar, bireylerin,  kredi kullanımında ihtiyatlı davranmalarıyla da ilgisi var</vt:lpstr>
      <vt:lpstr>Doların son 2 yılda hızlı artışı ile, ithalat pahalılaşırken ihracat cazip hale geldi. İç pazarda sıkışan firmalar ucuzlatarak ihracatı seçti. Aynı şey turizmde de yaşandı. Böylece yoksullaşan bir büyüme yaşanıyor</vt:lpstr>
      <vt:lpstr>OHAL şartları da fırsat bilinerek ücretler baskılandı. Gelirin işgücü ile sermaye paylaşımı emek aleyhine gelişti. 2016 yılı gelir dağılımı verileri de bölüşümün kötüleştiğini,  gini oranının 0,40’ın üstüne çıktığını belirterek adaletsizliği teyit etmiştir. </vt:lpstr>
      <vt:lpstr>Büyüme bir taraftan da yatırımlarla  tırmanmış görünüyor. Yatırımlarıın iç bileşiminde inşaatın ana sürükleyici olduğu, sanayi yatırımlarını ilgilendiren makine yatırımının ise 5 çeyrektir gerilediği görülüyor. Bu hızla sanayisizleşme demektir. </vt:lpstr>
      <vt:lpstr>Büyüme, istihdam yaratmamış, işsizliğe çare bulamamış görünmektedir. İstihdamdaki cüzi artış da teşvikli çırak,stajyer istihdamından kaynaklanmıştır. </vt:lpstr>
      <vt:lpstr>Büyümenin öteki yüzünde çifte açık tehlikesinin büyümesi de yatmaktadır.  Bir yandan bütçe açıkları büyümekte bir yandan da döviz açığı yani cari açık artmaktadır. Oldukça riskli bir sürüklenmedir bu. </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Dopingli büyümenin öteki yüzü:</dc:title>
  <dc:creator>USER</dc:creator>
  <cp:lastModifiedBy>USER</cp:lastModifiedBy>
  <cp:revision>8</cp:revision>
  <dcterms:created xsi:type="dcterms:W3CDTF">2017-09-19T13:11:22Z</dcterms:created>
  <dcterms:modified xsi:type="dcterms:W3CDTF">2017-09-19T14:23:44Z</dcterms:modified>
</cp:coreProperties>
</file>